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63" r:id="rId2"/>
    <p:sldId id="318" r:id="rId3"/>
    <p:sldId id="335" r:id="rId4"/>
    <p:sldId id="336" r:id="rId5"/>
    <p:sldId id="282" r:id="rId6"/>
    <p:sldId id="331" r:id="rId7"/>
    <p:sldId id="264" r:id="rId8"/>
    <p:sldId id="337" r:id="rId9"/>
    <p:sldId id="339" r:id="rId10"/>
    <p:sldId id="341" r:id="rId11"/>
    <p:sldId id="284" r:id="rId12"/>
    <p:sldId id="340" r:id="rId13"/>
    <p:sldId id="268" r:id="rId14"/>
    <p:sldId id="342" r:id="rId15"/>
    <p:sldId id="345" r:id="rId16"/>
    <p:sldId id="344" r:id="rId1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F8F8F8"/>
    <a:srgbClr val="FF9933"/>
    <a:srgbClr val="FF9900"/>
    <a:srgbClr val="FF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62" d="100"/>
          <a:sy n="62" d="100"/>
        </p:scale>
        <p:origin x="144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C7DB6-22C7-88B3-5E61-9F572D595896}"/>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E4864C4-53F4-37D1-6622-4AC20C4E23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EAEB863-AC98-CB5D-6F68-7CE5D038D9ED}"/>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B679EDD8-F898-BC9A-75CC-F6C4D8349E5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BD8C7F7-29BB-BAE6-8602-A07E6628F8FF}"/>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27898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7351E-64C8-5ACA-7BC7-E00937A96F4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EED1D88-0FE9-FAF4-4F58-03FEC84D30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810C1BA-56C0-128B-4E34-CDB72E756115}"/>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85E90E56-FCEB-DEB2-8831-E9879C22906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4B1E4A8-3418-E832-E75F-DCCE16A2D11D}"/>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176295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80AD7D-F483-0A10-6B54-99967BFA442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502111A-CBA8-AB8A-BF4D-98A3C66F2819}"/>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808D775-B457-E844-F3E9-54289D3EEB16}"/>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F09AFD52-CE9C-4A34-700E-0CF02CABB6A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4CAE57-9C51-5BB0-74E6-3F63291FC3AC}"/>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394155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33FE2-1ED4-5921-A799-B8910D26CAB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7F344E9-FC72-E2EA-5871-49EB842F00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739E6C8-F137-86D8-CBB0-685D25AACA00}"/>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40207135-914A-1925-7049-23B5E64CE88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77D231-497F-214A-2123-834912511CC1}"/>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345597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2F0A4-2078-EC0C-F7BE-606AE51FA973}"/>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5C18B77-B1B3-207E-24B2-5D08BEFD000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BF5260-D2B7-9C44-D9DE-5140E1528DD8}"/>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61A0B493-982B-1862-A413-43EC018CCD1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EEFA88F-6911-3CCC-3959-9A713ADD4E00}"/>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35211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4C708-1DCD-5AC5-3F2A-EC9BEE6B83D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1C5EE69-29BC-7D97-0B6B-C1800294A8C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D537927-5202-47DA-A0EC-5C81EC361111}"/>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F2ECB65-0AE4-0CCD-7D16-74D46DE2BD71}"/>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6" name="Marcador de pie de página 5">
            <a:extLst>
              <a:ext uri="{FF2B5EF4-FFF2-40B4-BE49-F238E27FC236}">
                <a16:creationId xmlns:a16="http://schemas.microsoft.com/office/drawing/2014/main" id="{0F594321-F3C1-26A8-F146-0DEDCDE074C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3D9A728-E92A-BFA6-17F1-090ED42165A8}"/>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7866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2F692-7B71-5862-71B5-9F26DBE5BBE0}"/>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6FEE53F-134E-3EB6-DAC5-DE14110DDD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A0D8CF-3029-247F-F8AD-9D0C6A9EDEC7}"/>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CFC38B6-F8D6-A350-F21D-F840CBB750A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87AC971-FBA7-8F64-4320-E99756A65CE2}"/>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2B0C086-5C8C-2929-72C5-F6EB36EFB6BA}"/>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8" name="Marcador de pie de página 7">
            <a:extLst>
              <a:ext uri="{FF2B5EF4-FFF2-40B4-BE49-F238E27FC236}">
                <a16:creationId xmlns:a16="http://schemas.microsoft.com/office/drawing/2014/main" id="{05BD5B4C-7EF2-D5A6-97C4-758DDAE0E04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D4B53A4-8B7D-83B8-5002-A73ED42EC2D6}"/>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214803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9FD80-B59B-DF16-A0C5-D2F26E9CBEB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01C0CF6C-7DF4-C621-211B-7402697D3F9B}"/>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4" name="Marcador de pie de página 3">
            <a:extLst>
              <a:ext uri="{FF2B5EF4-FFF2-40B4-BE49-F238E27FC236}">
                <a16:creationId xmlns:a16="http://schemas.microsoft.com/office/drawing/2014/main" id="{BBFE2C0E-16AB-93DE-42FB-287212F9725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F6C96C-A97D-8187-7C26-739515EADA56}"/>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195301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BFDCAE-AC5A-05E6-031A-AC0746ECC1DF}"/>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3" name="Marcador de pie de página 2">
            <a:extLst>
              <a:ext uri="{FF2B5EF4-FFF2-40B4-BE49-F238E27FC236}">
                <a16:creationId xmlns:a16="http://schemas.microsoft.com/office/drawing/2014/main" id="{E9E050E4-6F24-7935-2A10-E4731954F898}"/>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C01030C-E9A2-2C2A-6690-2BF21F97F9EB}"/>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272056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98765-8D22-6FDC-9FC8-C2FE797B496D}"/>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A3F2BD-583C-0A89-5987-73EE6B6746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5EF7910-9623-13C1-B2DD-DFF510C8C5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95C8AB-6DC7-504F-2B9D-2DA5FCFBD354}"/>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6" name="Marcador de pie de página 5">
            <a:extLst>
              <a:ext uri="{FF2B5EF4-FFF2-40B4-BE49-F238E27FC236}">
                <a16:creationId xmlns:a16="http://schemas.microsoft.com/office/drawing/2014/main" id="{B28B337F-845B-A5FC-667E-047ABFBC767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8FEEA1C-CA5E-B050-0395-3D7A81829174}"/>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250454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8ABAA-1EBD-2B62-4A44-F6B9EA23D51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973B5E2-21E6-5269-7CC2-3FDE5527B8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a:extLst>
              <a:ext uri="{FF2B5EF4-FFF2-40B4-BE49-F238E27FC236}">
                <a16:creationId xmlns:a16="http://schemas.microsoft.com/office/drawing/2014/main" id="{004571DE-6A2B-DC5F-6FF1-3DA730635F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906CE2-9A6E-0AE8-CA54-3C55AC9314AB}"/>
              </a:ext>
            </a:extLst>
          </p:cNvPr>
          <p:cNvSpPr>
            <a:spLocks noGrp="1"/>
          </p:cNvSpPr>
          <p:nvPr>
            <p:ph type="dt" sz="half" idx="10"/>
          </p:nvPr>
        </p:nvSpPr>
        <p:spPr/>
        <p:txBody>
          <a:bodyPr/>
          <a:lstStyle/>
          <a:p>
            <a:fld id="{60DCCA89-C129-4899-BDDD-97EA250EF394}" type="datetimeFigureOut">
              <a:rPr lang="es-PE" smtClean="0"/>
              <a:t>2/03/2023</a:t>
            </a:fld>
            <a:endParaRPr lang="es-PE"/>
          </a:p>
        </p:txBody>
      </p:sp>
      <p:sp>
        <p:nvSpPr>
          <p:cNvPr id="6" name="Marcador de pie de página 5">
            <a:extLst>
              <a:ext uri="{FF2B5EF4-FFF2-40B4-BE49-F238E27FC236}">
                <a16:creationId xmlns:a16="http://schemas.microsoft.com/office/drawing/2014/main" id="{5FAD1ACE-950D-675D-6B07-D7EF273B68B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9F2B980-56DB-0665-B9A5-BBF525FD6C8C}"/>
              </a:ext>
            </a:extLst>
          </p:cNvPr>
          <p:cNvSpPr>
            <a:spLocks noGrp="1"/>
          </p:cNvSpPr>
          <p:nvPr>
            <p:ph type="sldNum" sz="quarter" idx="12"/>
          </p:nvPr>
        </p:nvSpPr>
        <p:spPr/>
        <p:txBody>
          <a:bodyPr/>
          <a:lstStyle/>
          <a:p>
            <a:fld id="{079E6EBF-963A-4C58-AE34-CF52031D012B}" type="slidenum">
              <a:rPr lang="es-PE" smtClean="0"/>
              <a:t>‹Nº›</a:t>
            </a:fld>
            <a:endParaRPr lang="es-PE"/>
          </a:p>
        </p:txBody>
      </p:sp>
    </p:spTree>
    <p:extLst>
      <p:ext uri="{BB962C8B-B14F-4D97-AF65-F5344CB8AC3E}">
        <p14:creationId xmlns:p14="http://schemas.microsoft.com/office/powerpoint/2010/main" val="4630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4A928B2-4724-252B-532B-991D24051F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7CACA3D-D1BB-3650-E7C0-D4FDB781FA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F300606-8274-9F3B-5F70-A296EC28F9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DCCA89-C129-4899-BDDD-97EA250EF394}" type="datetimeFigureOut">
              <a:rPr lang="es-PE" smtClean="0"/>
              <a:t>2/03/2023</a:t>
            </a:fld>
            <a:endParaRPr lang="es-PE"/>
          </a:p>
        </p:txBody>
      </p:sp>
      <p:sp>
        <p:nvSpPr>
          <p:cNvPr id="5" name="Marcador de pie de página 4">
            <a:extLst>
              <a:ext uri="{FF2B5EF4-FFF2-40B4-BE49-F238E27FC236}">
                <a16:creationId xmlns:a16="http://schemas.microsoft.com/office/drawing/2014/main" id="{29EFB6EF-68EC-E8C2-C05E-3720076A786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98CF9AC-D535-0604-231D-82783B77EB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9E6EBF-963A-4C58-AE34-CF52031D012B}" type="slidenum">
              <a:rPr lang="es-PE" smtClean="0"/>
              <a:t>‹Nº›</a:t>
            </a:fld>
            <a:endParaRPr lang="es-PE"/>
          </a:p>
        </p:txBody>
      </p:sp>
    </p:spTree>
    <p:extLst>
      <p:ext uri="{BB962C8B-B14F-4D97-AF65-F5344CB8AC3E}">
        <p14:creationId xmlns:p14="http://schemas.microsoft.com/office/powerpoint/2010/main" val="328208976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marshallservices.it/scuola/millfield-enterprises-street-school-corsi-estivi-di-lingua-inglese-sport-attivita-campi-per-bambino-ragazzi-in-inghilterra/" TargetMode="External"/><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www.sprung.com/case-study/millfield-cricket-and-golf/" TargetMode="Externa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hyperlink" Target="https://www.themendipsrock.co.uk/listings/swimming-at-millfield" TargetMode="External"/><Relationship Id="rId2" Type="http://schemas.openxmlformats.org/officeDocument/2006/relationships/hyperlink" Target="https://youtu.be/g3_3OBkuFKM" TargetMode="Externa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youtu.be/g3_3OBkuFKM" TargetMode="Externa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www.spperu.net/"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cewekimut08.blogspot.com/2020/10/free-download-logo-whatsapp-png.html" TargetMode="External"/><Relationship Id="rId4" Type="http://schemas.openxmlformats.org/officeDocument/2006/relationships/image" Target="../media/image4.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hyperlink" Target="https://marshallservices.it/en/scuola/millfield-enterprises-street-school-english-language-course-summer-sports-activity-camp-for-children-teenagers-in-england/" TargetMode="Externa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hyperlink" Target="https://marshallservices.it/en/scuola/millfield-enterprises-street-school-english-language-course-summer-sports-activity-camp-for-children-teenagers-in-england/"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2.png"/>
          <p:cNvPicPr>
            <a:picLocks noChangeAspect="1"/>
          </p:cNvPicPr>
          <p:nvPr/>
        </p:nvPicPr>
        <p:blipFill>
          <a:blip r:embed="rId2"/>
          <a:stretch>
            <a:fillRect/>
          </a:stretch>
        </p:blipFill>
        <p:spPr>
          <a:xfrm>
            <a:off x="-457959" y="-82439"/>
            <a:ext cx="10314527" cy="6948693"/>
          </a:xfrm>
          <a:prstGeom prst="rect">
            <a:avLst/>
          </a:prstGeom>
          <a:ln w="12700">
            <a:miter lim="400000"/>
          </a:ln>
        </p:spPr>
      </p:pic>
    </p:spTree>
    <p:extLst>
      <p:ext uri="{BB962C8B-B14F-4D97-AF65-F5344CB8AC3E}">
        <p14:creationId xmlns:p14="http://schemas.microsoft.com/office/powerpoint/2010/main" val="427192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733" y="132329"/>
            <a:ext cx="5844522" cy="1638101"/>
          </a:xfrm>
          <a:prstGeom prst="rect">
            <a:avLst/>
          </a:prstGeom>
        </p:spPr>
      </p:pic>
      <p:sp>
        <p:nvSpPr>
          <p:cNvPr id="5" name="Shape 132"/>
          <p:cNvSpPr/>
          <p:nvPr/>
        </p:nvSpPr>
        <p:spPr>
          <a:xfrm>
            <a:off x="-151067" y="329163"/>
            <a:ext cx="6159375"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rPr>
              <a:t>Actividades opcionales durante las tardes</a:t>
            </a:r>
            <a:endParaRPr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05700"/>
            <a:ext cx="1169884" cy="1179761"/>
          </a:xfrm>
          <a:prstGeom prst="rect">
            <a:avLst/>
          </a:prstGeom>
        </p:spPr>
      </p:pic>
      <p:sp>
        <p:nvSpPr>
          <p:cNvPr id="19" name="CuadroTexto 18"/>
          <p:cNvSpPr txBox="1"/>
          <p:nvPr/>
        </p:nvSpPr>
        <p:spPr>
          <a:xfrm>
            <a:off x="264645" y="2098443"/>
            <a:ext cx="5388698" cy="2995692"/>
          </a:xfrm>
          <a:prstGeom prst="rect">
            <a:avLst/>
          </a:prstGeom>
          <a:noFill/>
        </p:spPr>
        <p:txBody>
          <a:bodyPr wrap="square" rtlCol="0">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Asuntos actuales</a:t>
            </a:r>
            <a:r>
              <a:rPr lang="es-ES" sz="1800" dirty="0">
                <a:solidFill>
                  <a:srgbClr val="202124"/>
                </a:solidFill>
                <a:effectLst/>
                <a:latin typeface="inherit"/>
                <a:ea typeface="Times New Roman" panose="02020603050405020304" pitchFamily="18" charset="0"/>
                <a:cs typeface="Courier New" panose="02070309020205020404" pitchFamily="49" charset="0"/>
              </a:rPr>
              <a:t>: problemas globales, análisis de noticias, noticias falsas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b="1" u="sng" dirty="0">
                <a:solidFill>
                  <a:srgbClr val="202124"/>
                </a:solidFill>
                <a:effectLst/>
                <a:latin typeface="inherit"/>
                <a:ea typeface="Times New Roman" panose="02020603050405020304" pitchFamily="18" charset="0"/>
                <a:cs typeface="Courier New" panose="02070309020205020404" pitchFamily="49" charset="0"/>
              </a:rPr>
              <a:t>Exam English Taster</a:t>
            </a:r>
            <a:r>
              <a:rPr lang="en-US" sz="1800" dirty="0">
                <a:solidFill>
                  <a:srgbClr val="202124"/>
                </a:solidFill>
                <a:effectLst/>
                <a:latin typeface="inherit"/>
                <a:ea typeface="Times New Roman" panose="02020603050405020304" pitchFamily="18" charset="0"/>
                <a:cs typeface="Courier New" panose="02070309020205020404" pitchFamily="49" charset="0"/>
              </a:rPr>
              <a:t>: </a:t>
            </a:r>
            <a:r>
              <a:rPr lang="en-US" sz="1800" dirty="0" err="1">
                <a:solidFill>
                  <a:srgbClr val="202124"/>
                </a:solidFill>
                <a:effectLst/>
                <a:latin typeface="inherit"/>
                <a:ea typeface="Times New Roman" panose="02020603050405020304" pitchFamily="18" charset="0"/>
                <a:cs typeface="Courier New" panose="02070309020205020404" pitchFamily="49" charset="0"/>
              </a:rPr>
              <a:t>introducción</a:t>
            </a:r>
            <a:r>
              <a:rPr lang="en-US" sz="1800" dirty="0">
                <a:solidFill>
                  <a:srgbClr val="202124"/>
                </a:solidFill>
                <a:effectLst/>
                <a:latin typeface="inherit"/>
                <a:ea typeface="Times New Roman" panose="02020603050405020304" pitchFamily="18" charset="0"/>
                <a:cs typeface="Courier New" panose="02070309020205020404" pitchFamily="49" charset="0"/>
              </a:rPr>
              <a:t> a los </a:t>
            </a:r>
            <a:r>
              <a:rPr lang="en-US" sz="1800" dirty="0" err="1">
                <a:solidFill>
                  <a:srgbClr val="202124"/>
                </a:solidFill>
                <a:effectLst/>
                <a:latin typeface="inherit"/>
                <a:ea typeface="Times New Roman" panose="02020603050405020304" pitchFamily="18" charset="0"/>
                <a:cs typeface="Courier New" panose="02070309020205020404" pitchFamily="49" charset="0"/>
              </a:rPr>
              <a:t>exámenes</a:t>
            </a:r>
            <a:r>
              <a:rPr lang="en-US" sz="1800" dirty="0">
                <a:solidFill>
                  <a:srgbClr val="202124"/>
                </a:solidFill>
                <a:effectLst/>
                <a:latin typeface="inherit"/>
                <a:ea typeface="Times New Roman" panose="02020603050405020304" pitchFamily="18" charset="0"/>
                <a:cs typeface="Courier New" panose="02070309020205020404" pitchFamily="49" charset="0"/>
              </a:rPr>
              <a:t> Cambridge Assessment English  </a:t>
            </a:r>
            <a:r>
              <a:rPr lang="es-ES" sz="1800" dirty="0">
                <a:solidFill>
                  <a:srgbClr val="202124"/>
                </a:solidFill>
                <a:effectLst/>
                <a:latin typeface="inherit"/>
                <a:ea typeface="Times New Roman" panose="02020603050405020304" pitchFamily="18" charset="0"/>
                <a:cs typeface="Courier New" panose="02070309020205020404" pitchFamily="49" charset="0"/>
              </a:rPr>
              <a:t>(B1, B2, C1)</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Preparación para el IELTS</a:t>
            </a:r>
            <a:r>
              <a:rPr lang="es-ES" sz="1800" dirty="0">
                <a:solidFill>
                  <a:srgbClr val="202124"/>
                </a:solidFill>
                <a:effectLst/>
                <a:latin typeface="inherit"/>
                <a:ea typeface="Times New Roman" panose="02020603050405020304" pitchFamily="18" charset="0"/>
                <a:cs typeface="Courier New" panose="02070309020205020404" pitchFamily="49" charset="0"/>
              </a:rPr>
              <a:t>: centrándose en las habilidades para el examen de diferentes trabajos.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Poesía</a:t>
            </a:r>
            <a:r>
              <a:rPr lang="es-ES" sz="1800" dirty="0">
                <a:solidFill>
                  <a:srgbClr val="202124"/>
                </a:solidFill>
                <a:effectLst/>
                <a:latin typeface="inherit"/>
                <a:ea typeface="Times New Roman" panose="02020603050405020304" pitchFamily="18" charset="0"/>
                <a:cs typeface="Courier New" panose="02070309020205020404" pitchFamily="49" charset="0"/>
              </a:rPr>
              <a:t>: comprensión y análisis de diferentes estilos de poesía, escritura</a:t>
            </a: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800" dirty="0">
              <a:solidFill>
                <a:srgbClr val="202124"/>
              </a:solidFill>
              <a:effectLst/>
              <a:latin typeface="inherit"/>
              <a:ea typeface="Times New Roman" panose="02020603050405020304" pitchFamily="18" charset="0"/>
              <a:cs typeface="Courier New" panose="02070309020205020404" pitchFamily="49" charset="0"/>
            </a:endParaRPr>
          </a:p>
        </p:txBody>
      </p:sp>
      <p:pic>
        <p:nvPicPr>
          <p:cNvPr id="9" name="Imagen 8">
            <a:extLst>
              <a:ext uri="{FF2B5EF4-FFF2-40B4-BE49-F238E27FC236}">
                <a16:creationId xmlns:a16="http://schemas.microsoft.com/office/drawing/2014/main" id="{1202E327-EDB2-43A4-80AD-B2DA646CB906}"/>
              </a:ext>
            </a:extLst>
          </p:cNvPr>
          <p:cNvPicPr>
            <a:picLocks noChangeAspect="1"/>
          </p:cNvPicPr>
          <p:nvPr/>
        </p:nvPicPr>
        <p:blipFill rotWithShape="1">
          <a:blip r:embed="rId4"/>
          <a:srcRect l="67042" t="46166" r="12658" b="25514"/>
          <a:stretch/>
        </p:blipFill>
        <p:spPr>
          <a:xfrm>
            <a:off x="6677914" y="4492631"/>
            <a:ext cx="1920978" cy="1551398"/>
          </a:xfrm>
          <a:prstGeom prst="rect">
            <a:avLst/>
          </a:prstGeom>
          <a:ln w="190500" cap="sq">
            <a:solidFill>
              <a:srgbClr val="FF66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Imagen 10">
            <a:extLst>
              <a:ext uri="{FF2B5EF4-FFF2-40B4-BE49-F238E27FC236}">
                <a16:creationId xmlns:a16="http://schemas.microsoft.com/office/drawing/2014/main" id="{89BFAB59-5D96-49CF-86A7-0E1FB8974F5E}"/>
              </a:ext>
            </a:extLst>
          </p:cNvPr>
          <p:cNvPicPr>
            <a:picLocks noChangeAspect="1"/>
          </p:cNvPicPr>
          <p:nvPr/>
        </p:nvPicPr>
        <p:blipFill rotWithShape="1">
          <a:blip r:embed="rId4"/>
          <a:srcRect l="50000" t="46166" r="30789" b="25514"/>
          <a:stretch/>
        </p:blipFill>
        <p:spPr>
          <a:xfrm>
            <a:off x="6134250" y="2166943"/>
            <a:ext cx="1817948" cy="1551398"/>
          </a:xfrm>
          <a:prstGeom prst="rect">
            <a:avLst/>
          </a:prstGeom>
          <a:ln w="190500" cap="sq">
            <a:solidFill>
              <a:srgbClr val="FF66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1273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2399" y="1792344"/>
            <a:ext cx="4572000" cy="3580467"/>
          </a:xfrm>
          <a:prstGeom prst="rect">
            <a:avLst/>
          </a:prstGeom>
        </p:spPr>
        <p:txBody>
          <a:bodyPr>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Aventureros al aire libre</a:t>
            </a:r>
            <a:r>
              <a:rPr lang="es-ES" sz="1800" dirty="0">
                <a:solidFill>
                  <a:srgbClr val="202124"/>
                </a:solidFill>
                <a:effectLst/>
                <a:latin typeface="inherit"/>
                <a:ea typeface="Times New Roman" panose="02020603050405020304" pitchFamily="18" charset="0"/>
                <a:cs typeface="Courier New" panose="02070309020205020404" pitchFamily="49" charset="0"/>
              </a:rPr>
              <a:t>* Semanas 1-6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Equitación</a:t>
            </a:r>
            <a:r>
              <a:rPr lang="es-ES" sz="1800" dirty="0">
                <a:solidFill>
                  <a:srgbClr val="202124"/>
                </a:solidFill>
                <a:effectLst/>
                <a:latin typeface="inherit"/>
                <a:ea typeface="Times New Roman" panose="02020603050405020304" pitchFamily="18" charset="0"/>
                <a:cs typeface="Courier New" panose="02070309020205020404" pitchFamily="49" charset="0"/>
              </a:rPr>
              <a:t>* (Principiantes/Intermedios) Semanas 1-4</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Equitación</a:t>
            </a:r>
            <a:r>
              <a:rPr lang="es-ES" sz="1800" b="1" dirty="0">
                <a:solidFill>
                  <a:srgbClr val="202124"/>
                </a:solidFill>
                <a:effectLst/>
                <a:latin typeface="inherit"/>
                <a:ea typeface="Times New Roman" panose="02020603050405020304" pitchFamily="18" charset="0"/>
                <a:cs typeface="Courier New" panose="02070309020205020404" pitchFamily="49" charset="0"/>
              </a:rPr>
              <a:t>* </a:t>
            </a:r>
            <a:r>
              <a:rPr lang="es-ES" sz="1800" dirty="0">
                <a:solidFill>
                  <a:srgbClr val="202124"/>
                </a:solidFill>
                <a:effectLst/>
                <a:latin typeface="inherit"/>
                <a:ea typeface="Times New Roman" panose="02020603050405020304" pitchFamily="18" charset="0"/>
                <a:cs typeface="Courier New" panose="02070309020205020404" pitchFamily="49" charset="0"/>
              </a:rPr>
              <a:t>(Jinetes experimentados) Semanas 1-6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Robótica</a:t>
            </a:r>
            <a:r>
              <a:rPr lang="es-ES" sz="1800" dirty="0">
                <a:solidFill>
                  <a:srgbClr val="202124"/>
                </a:solidFill>
                <a:effectLst/>
                <a:latin typeface="inherit"/>
                <a:ea typeface="Times New Roman" panose="02020603050405020304" pitchFamily="18" charset="0"/>
                <a:cs typeface="Courier New" panose="02070309020205020404" pitchFamily="49" charset="0"/>
              </a:rPr>
              <a:t> (Nuevo) Semanas 3-4</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u="sng" dirty="0">
                <a:solidFill>
                  <a:srgbClr val="202124"/>
                </a:solidFill>
                <a:effectLst/>
                <a:latin typeface="inherit"/>
                <a:ea typeface="Times New Roman" panose="02020603050405020304" pitchFamily="18" charset="0"/>
                <a:cs typeface="Courier New" panose="02070309020205020404" pitchFamily="49" charset="0"/>
              </a:rPr>
              <a:t>Desarrollo Deportivo</a:t>
            </a:r>
            <a:r>
              <a:rPr lang="es-ES" sz="1800" dirty="0">
                <a:solidFill>
                  <a:srgbClr val="202124"/>
                </a:solidFill>
                <a:effectLst/>
                <a:latin typeface="inherit"/>
                <a:ea typeface="Times New Roman" panose="02020603050405020304" pitchFamily="18" charset="0"/>
                <a:cs typeface="Courier New" panose="02070309020205020404" pitchFamily="49" charset="0"/>
              </a:rPr>
              <a:t> (Nuevo) Semanas 1, 2 y 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Deportes y Recreación</a:t>
            </a:r>
            <a:r>
              <a:rPr lang="es-ES" sz="1800" b="1" dirty="0">
                <a:solidFill>
                  <a:srgbClr val="202124"/>
                </a:solidFill>
                <a:effectLst/>
                <a:latin typeface="inherit"/>
                <a:ea typeface="Times New Roman" panose="02020603050405020304" pitchFamily="18" charset="0"/>
                <a:cs typeface="Courier New" panose="02070309020205020404" pitchFamily="49" charset="0"/>
              </a:rPr>
              <a:t> </a:t>
            </a:r>
            <a:r>
              <a:rPr lang="es-ES" sz="1800" dirty="0">
                <a:solidFill>
                  <a:srgbClr val="202124"/>
                </a:solidFill>
                <a:effectLst/>
                <a:latin typeface="inherit"/>
                <a:ea typeface="Times New Roman" panose="02020603050405020304" pitchFamily="18" charset="0"/>
                <a:cs typeface="Courier New" panose="02070309020205020404" pitchFamily="49" charset="0"/>
              </a:rPr>
              <a:t>Semanas 1-6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Escenario y efectos especiales</a:t>
            </a:r>
            <a:endParaRPr lang="es-PE"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Maquillaje (Nuevo</a:t>
            </a:r>
            <a:r>
              <a:rPr lang="es-ES" sz="1800" b="1" dirty="0">
                <a:solidFill>
                  <a:srgbClr val="202124"/>
                </a:solidFill>
                <a:effectLst/>
                <a:latin typeface="inherit"/>
                <a:ea typeface="Times New Roman" panose="02020603050405020304" pitchFamily="18" charset="0"/>
                <a:cs typeface="Courier New" panose="02070309020205020404" pitchFamily="49" charset="0"/>
              </a:rPr>
              <a:t>) </a:t>
            </a:r>
            <a:r>
              <a:rPr lang="es-ES" sz="1800" dirty="0">
                <a:solidFill>
                  <a:srgbClr val="202124"/>
                </a:solidFill>
                <a:effectLst/>
                <a:latin typeface="inherit"/>
                <a:ea typeface="Times New Roman" panose="02020603050405020304" pitchFamily="18" charset="0"/>
                <a:cs typeface="Courier New" panose="02070309020205020404" pitchFamily="49" charset="0"/>
              </a:rPr>
              <a:t>Semanas 2 y 5</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443152" y="314696"/>
            <a:ext cx="7374232" cy="1087477"/>
          </a:xfrm>
          <a:prstGeom prst="rect">
            <a:avLst/>
          </a:prstGeom>
        </p:spPr>
      </p:pic>
      <p:sp>
        <p:nvSpPr>
          <p:cNvPr id="3" name="Shape 132"/>
          <p:cNvSpPr/>
          <p:nvPr/>
        </p:nvSpPr>
        <p:spPr>
          <a:xfrm>
            <a:off x="620480" y="536061"/>
            <a:ext cx="7019576"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¿Por qué estudiar en Millfield?</a:t>
            </a:r>
            <a:endParaRPr sz="3200" dirty="0">
              <a:solidFill>
                <a:schemeClr val="bg1"/>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1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37232"/>
            <a:ext cx="1169884" cy="1179761"/>
          </a:xfrm>
          <a:prstGeom prst="rect">
            <a:avLst/>
          </a:prstGeom>
        </p:spPr>
      </p:pic>
      <p:sp>
        <p:nvSpPr>
          <p:cNvPr id="19" name="CuadroTexto 18"/>
          <p:cNvSpPr txBox="1"/>
          <p:nvPr/>
        </p:nvSpPr>
        <p:spPr>
          <a:xfrm>
            <a:off x="2745100" y="6372178"/>
            <a:ext cx="3518912" cy="369332"/>
          </a:xfrm>
          <a:prstGeom prst="rect">
            <a:avLst/>
          </a:prstGeom>
          <a:noFill/>
        </p:spPr>
        <p:txBody>
          <a:bodyPr wrap="none" rtlCol="0">
            <a:spAutoFit/>
          </a:bodyPr>
          <a:lstStyle/>
          <a:p>
            <a:r>
              <a:rPr lang="es-PE" b="1" dirty="0">
                <a:latin typeface="Arial Black" panose="020B0A04020102020204" pitchFamily="34" charset="0"/>
              </a:rPr>
              <a:t>    Actitud mental  positiva</a:t>
            </a:r>
          </a:p>
        </p:txBody>
      </p:sp>
      <p:pic>
        <p:nvPicPr>
          <p:cNvPr id="4" name="Imagen 3" descr="Imagen que contiene edificio, parada, montar a caballo, pista&#10;&#10;Descripción generada automáticamente">
            <a:extLst>
              <a:ext uri="{FF2B5EF4-FFF2-40B4-BE49-F238E27FC236}">
                <a16:creationId xmlns:a16="http://schemas.microsoft.com/office/drawing/2014/main" id="{5E899E75-5AA3-43ED-9D0D-E0E698C9BA4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8584" y="1720568"/>
            <a:ext cx="2962779" cy="2224708"/>
          </a:xfrm>
          <a:prstGeom prst="rect">
            <a:avLst/>
          </a:prstGeom>
        </p:spPr>
      </p:pic>
      <p:pic>
        <p:nvPicPr>
          <p:cNvPr id="8" name="Imagen 7" descr="Un grupo de personas en un campo de pasto cerca de una casa&#10;&#10;Descripción generada automáticamente">
            <a:extLst>
              <a:ext uri="{FF2B5EF4-FFF2-40B4-BE49-F238E27FC236}">
                <a16:creationId xmlns:a16="http://schemas.microsoft.com/office/drawing/2014/main" id="{471A514A-6B5C-4DA2-B53C-B505E670B99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81936" y="3998076"/>
            <a:ext cx="3620480" cy="2288921"/>
          </a:xfrm>
          <a:prstGeom prst="rect">
            <a:avLst/>
          </a:prstGeom>
        </p:spPr>
      </p:pic>
    </p:spTree>
    <p:extLst>
      <p:ext uri="{BB962C8B-B14F-4D97-AF65-F5344CB8AC3E}">
        <p14:creationId xmlns:p14="http://schemas.microsoft.com/office/powerpoint/2010/main" val="79489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44727" y="1771939"/>
            <a:ext cx="4572000" cy="4744312"/>
          </a:xfrm>
          <a:prstGeom prst="rect">
            <a:avLst/>
          </a:prstGeom>
        </p:spPr>
        <p:txBody>
          <a:bodyPr>
            <a:spAutoFit/>
          </a:bodyPr>
          <a:lstStyle/>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Un campus grande y realmente seguro, </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Excelentes instalaciones y servicios.</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Clases de inglés impartidas por profesionales experimentados.</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Actividades  dirigidas por personal entrenado</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Alojamiento separado para chicos y chicas.</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Actividades dentro y fuera del campus.</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Reciben estudiantes de diferentes partes del mundo.</a:t>
            </a:r>
          </a:p>
          <a:p>
            <a:pPr marL="285750" indent="-285750">
              <a:lnSpc>
                <a:spcPct val="107000"/>
              </a:lnSpc>
              <a:spcAft>
                <a:spcPts val="800"/>
              </a:spcAft>
              <a:buFont typeface="Wingdings" panose="05000000000000000000" pitchFamily="2" charset="2"/>
              <a:buChar char="Ø"/>
            </a:pPr>
            <a:r>
              <a:rPr lang="es-PE" dirty="0">
                <a:latin typeface="Arial" panose="020B0604020202020204" pitchFamily="34" charset="0"/>
                <a:ea typeface="Calibri" panose="020F0502020204030204" pitchFamily="34" charset="0"/>
                <a:cs typeface="Arial" panose="020B0604020202020204" pitchFamily="34" charset="0"/>
              </a:rPr>
              <a:t>Seguridad las 24 horas del día.</a:t>
            </a:r>
          </a:p>
          <a:p>
            <a:pPr marL="285750" indent="-285750">
              <a:lnSpc>
                <a:spcPct val="107000"/>
              </a:lnSpc>
              <a:spcAft>
                <a:spcPts val="800"/>
              </a:spcAft>
              <a:buFont typeface="Wingdings" panose="05000000000000000000" pitchFamily="2" charset="2"/>
              <a:buChar char="Ø"/>
            </a:pPr>
            <a:r>
              <a:rPr lang="es-PE" b="0" i="0" u="none" strike="noStrike" dirty="0">
                <a:effectLst/>
                <a:latin typeface="Roboto" panose="02000000000000000000" pitchFamily="2" charset="0"/>
                <a:hlinkClick r:id="rId2"/>
              </a:rPr>
              <a:t>https://youtu.be/g3_3OBkuFKM</a:t>
            </a:r>
            <a:endParaRPr lang="es-PE" dirty="0">
              <a:latin typeface="Arial" panose="020B0604020202020204" pitchFamily="34" charset="0"/>
              <a:ea typeface="Calibri" panose="020F050202020403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443152" y="314696"/>
            <a:ext cx="7374232" cy="1087477"/>
          </a:xfrm>
          <a:prstGeom prst="rect">
            <a:avLst/>
          </a:prstGeom>
        </p:spPr>
      </p:pic>
      <p:sp>
        <p:nvSpPr>
          <p:cNvPr id="3" name="Shape 132"/>
          <p:cNvSpPr/>
          <p:nvPr/>
        </p:nvSpPr>
        <p:spPr>
          <a:xfrm>
            <a:off x="620480" y="536061"/>
            <a:ext cx="7019576"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¿Por qué estudiar </a:t>
            </a: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hlinkClick r:id="rId2"/>
              </a:rPr>
              <a:t>en</a:t>
            </a: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 Millfield?</a:t>
            </a:r>
            <a:endParaRPr sz="3200" dirty="0">
              <a:solidFill>
                <a:schemeClr val="bg1"/>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1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9400" y="137232"/>
            <a:ext cx="1169884" cy="1179761"/>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2566" y="4029534"/>
            <a:ext cx="3127113" cy="2084742"/>
          </a:xfrm>
          <a:prstGeom prst="rect">
            <a:avLst/>
          </a:prstGeom>
        </p:spPr>
      </p:pic>
      <p:sp>
        <p:nvSpPr>
          <p:cNvPr id="19" name="CuadroTexto 18"/>
          <p:cNvSpPr txBox="1"/>
          <p:nvPr/>
        </p:nvSpPr>
        <p:spPr>
          <a:xfrm>
            <a:off x="2745100" y="6372178"/>
            <a:ext cx="3518912" cy="369332"/>
          </a:xfrm>
          <a:prstGeom prst="rect">
            <a:avLst/>
          </a:prstGeom>
          <a:noFill/>
        </p:spPr>
        <p:txBody>
          <a:bodyPr wrap="none" rtlCol="0">
            <a:spAutoFit/>
          </a:bodyPr>
          <a:lstStyle/>
          <a:p>
            <a:r>
              <a:rPr lang="es-PE" b="1" dirty="0">
                <a:latin typeface="Arial Black" panose="020B0A04020102020204" pitchFamily="34" charset="0"/>
              </a:rPr>
              <a:t>    Actitud mental  positiva</a:t>
            </a:r>
          </a:p>
        </p:txBody>
      </p:sp>
      <p:pic>
        <p:nvPicPr>
          <p:cNvPr id="9" name="Imagen 8" descr="Una estación de metro&#10;&#10;Descripción generada automáticamente con confianza baja">
            <a:extLst>
              <a:ext uri="{FF2B5EF4-FFF2-40B4-BE49-F238E27FC236}">
                <a16:creationId xmlns:a16="http://schemas.microsoft.com/office/drawing/2014/main" id="{FCCFF17C-92D1-47F8-AB97-A989716EC20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621982" y="1695064"/>
            <a:ext cx="3308279" cy="2205519"/>
          </a:xfrm>
          <a:prstGeom prst="rect">
            <a:avLst/>
          </a:prstGeom>
        </p:spPr>
      </p:pic>
    </p:spTree>
    <p:extLst>
      <p:ext uri="{BB962C8B-B14F-4D97-AF65-F5344CB8AC3E}">
        <p14:creationId xmlns:p14="http://schemas.microsoft.com/office/powerpoint/2010/main" val="137465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9400" y="137232"/>
            <a:ext cx="1169884" cy="1179761"/>
          </a:xfrm>
          <a:prstGeom prst="rect">
            <a:avLst/>
          </a:prstGeom>
        </p:spPr>
      </p:pic>
      <p:pic>
        <p:nvPicPr>
          <p:cNvPr id="11" name="Imagen 10"/>
          <p:cNvPicPr>
            <a:picLocks noChangeAspect="1"/>
          </p:cNvPicPr>
          <p:nvPr/>
        </p:nvPicPr>
        <p:blipFill>
          <a:blip r:embed="rId3"/>
          <a:stretch>
            <a:fillRect/>
          </a:stretch>
        </p:blipFill>
        <p:spPr>
          <a:xfrm>
            <a:off x="283614" y="512365"/>
            <a:ext cx="7374232" cy="1087477"/>
          </a:xfrm>
          <a:prstGeom prst="rect">
            <a:avLst/>
          </a:prstGeom>
        </p:spPr>
      </p:pic>
      <p:sp>
        <p:nvSpPr>
          <p:cNvPr id="12" name="Shape 132"/>
          <p:cNvSpPr/>
          <p:nvPr/>
        </p:nvSpPr>
        <p:spPr>
          <a:xfrm>
            <a:off x="361328" y="727112"/>
            <a:ext cx="7019576"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Millfield – Summer Camp</a:t>
            </a:r>
            <a:endParaRPr sz="3200" dirty="0">
              <a:solidFill>
                <a:schemeClr val="bg1"/>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2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9400" y="137232"/>
            <a:ext cx="1169884" cy="1179761"/>
          </a:xfrm>
          <a:prstGeom prst="rect">
            <a:avLst/>
          </a:prstGeom>
        </p:spPr>
      </p:pic>
      <p:sp>
        <p:nvSpPr>
          <p:cNvPr id="27" name="CuadroTexto 26"/>
          <p:cNvSpPr txBox="1"/>
          <p:nvPr/>
        </p:nvSpPr>
        <p:spPr>
          <a:xfrm>
            <a:off x="1442457" y="1802440"/>
            <a:ext cx="2282997" cy="307777"/>
          </a:xfrm>
          <a:prstGeom prst="rect">
            <a:avLst/>
          </a:prstGeom>
          <a:noFill/>
        </p:spPr>
        <p:txBody>
          <a:bodyPr wrap="none" rtlCol="0">
            <a:spAutoFit/>
          </a:bodyPr>
          <a:lstStyle/>
          <a:p>
            <a:pPr algn="ctr"/>
            <a:r>
              <a:rPr lang="es-PE" sz="1400" b="1" dirty="0">
                <a:latin typeface="Arial" panose="020B0604020202020204" pitchFamily="34" charset="0"/>
                <a:ea typeface="Open Sans Extrabold" panose="020B0906030804020204" pitchFamily="34" charset="0"/>
                <a:cs typeface="Arial" panose="020B0604020202020204" pitchFamily="34" charset="0"/>
              </a:rPr>
              <a:t>Duración: 1 a 6 semanas</a:t>
            </a:r>
          </a:p>
        </p:txBody>
      </p:sp>
      <p:sp>
        <p:nvSpPr>
          <p:cNvPr id="28" name="CuadroTexto 27"/>
          <p:cNvSpPr txBox="1"/>
          <p:nvPr/>
        </p:nvSpPr>
        <p:spPr>
          <a:xfrm>
            <a:off x="820876" y="2424628"/>
            <a:ext cx="3687700" cy="584775"/>
          </a:xfrm>
          <a:prstGeom prst="rect">
            <a:avLst/>
          </a:prstGeom>
          <a:noFill/>
        </p:spPr>
        <p:txBody>
          <a:bodyPr wrap="square" rtlCol="0">
            <a:spAutoFit/>
          </a:bodyPr>
          <a:lstStyle/>
          <a:p>
            <a:pPr algn="ctr"/>
            <a:r>
              <a:rPr lang="es-PE" sz="1600" dirty="0">
                <a:latin typeface="Arial" panose="020B0604020202020204" pitchFamily="34" charset="0"/>
                <a:cs typeface="Arial" panose="020B0604020202020204" pitchFamily="34" charset="0"/>
              </a:rPr>
              <a:t>Edad: 09– 18 años</a:t>
            </a:r>
          </a:p>
          <a:p>
            <a:pPr algn="ctr"/>
            <a:r>
              <a:rPr lang="es-PE" sz="1600" dirty="0">
                <a:latin typeface="Arial" panose="020B0604020202020204" pitchFamily="34" charset="0"/>
                <a:cs typeface="Arial" panose="020B0604020202020204" pitchFamily="34" charset="0"/>
              </a:rPr>
              <a:t>Campus Street, Bruton </a:t>
            </a:r>
          </a:p>
        </p:txBody>
      </p:sp>
      <p:pic>
        <p:nvPicPr>
          <p:cNvPr id="29" name="Picture 2" descr="Image result for millfiedl holiday cour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93" y="3445395"/>
            <a:ext cx="3995667" cy="2651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13"/>
          <p:cNvSpPr/>
          <p:nvPr/>
        </p:nvSpPr>
        <p:spPr>
          <a:xfrm>
            <a:off x="4919068" y="1762085"/>
            <a:ext cx="4064469" cy="4501232"/>
          </a:xfrm>
          <a:prstGeom prst="rect">
            <a:avLst/>
          </a:prstGeom>
        </p:spPr>
        <p:txBody>
          <a:bodyPr wrap="square">
            <a:spAutoFit/>
          </a:bodyPr>
          <a:lstStyle/>
          <a:p>
            <a:pPr>
              <a:spcAft>
                <a:spcPts val="700"/>
              </a:spcAft>
            </a:pPr>
            <a:r>
              <a:rPr lang="en-US" b="1" dirty="0">
                <a:latin typeface="Arial" panose="020B0604020202020204" pitchFamily="34" charset="0"/>
                <a:cs typeface="Arial" panose="020B0604020202020204" pitchFamily="34" charset="0"/>
              </a:rPr>
              <a:t>El </a:t>
            </a:r>
            <a:r>
              <a:rPr lang="en-US" b="1" dirty="0" err="1">
                <a:latin typeface="Arial" panose="020B0604020202020204" pitchFamily="34" charset="0"/>
                <a:cs typeface="Arial" panose="020B0604020202020204" pitchFamily="34" charset="0"/>
              </a:rPr>
              <a:t>Programa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Incluye</a:t>
            </a:r>
            <a:r>
              <a:rPr lang="en-US" b="1" dirty="0">
                <a:latin typeface="Arial" panose="020B0604020202020204" pitchFamily="34" charset="0"/>
                <a:cs typeface="Arial" panose="020B0604020202020204" pitchFamily="34" charset="0"/>
              </a:rPr>
              <a:t>:</a:t>
            </a: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Matrícula</a:t>
            </a:r>
            <a:endParaRPr lang="en-US"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Ø"/>
            </a:pPr>
            <a:r>
              <a:rPr lang="en-US" dirty="0">
                <a:latin typeface="Arial" panose="020B0604020202020204" pitchFamily="34" charset="0"/>
                <a:cs typeface="Arial" panose="020B0604020202020204" pitchFamily="34" charset="0"/>
              </a:rPr>
              <a:t>15 horas de </a:t>
            </a:r>
            <a:r>
              <a:rPr lang="en-US" dirty="0" err="1">
                <a:latin typeface="Arial" panose="020B0604020202020204" pitchFamily="34" charset="0"/>
                <a:cs typeface="Arial" panose="020B0604020202020204" pitchFamily="34" charset="0"/>
              </a:rPr>
              <a:t>inglés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semanales</a:t>
            </a:r>
            <a:endParaRPr lang="en-US"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Alojamiento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el campus</a:t>
            </a: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Todas</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comidas</a:t>
            </a:r>
            <a:r>
              <a:rPr lang="en-US" dirty="0">
                <a:latin typeface="Arial" panose="020B0604020202020204" pitchFamily="34" charset="0"/>
                <a:cs typeface="Arial" panose="020B0604020202020204" pitchFamily="34" charset="0"/>
              </a:rPr>
              <a:t> </a:t>
            </a: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Traslados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aeropuerto</a:t>
            </a:r>
            <a:endParaRPr lang="en-US"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Uso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todas</a:t>
            </a:r>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instalaciones</a:t>
            </a:r>
            <a:r>
              <a:rPr lang="en-US" dirty="0">
                <a:latin typeface="Arial" panose="020B0604020202020204" pitchFamily="34" charset="0"/>
                <a:cs typeface="Arial" panose="020B0604020202020204" pitchFamily="34" charset="0"/>
              </a:rPr>
              <a:t> del campus (</a:t>
            </a:r>
            <a:r>
              <a:rPr lang="en-US" dirty="0" err="1">
                <a:latin typeface="Arial" panose="020B0604020202020204" pitchFamily="34" charset="0"/>
                <a:cs typeface="Arial" panose="020B0604020202020204" pitchFamily="34" charset="0"/>
              </a:rPr>
              <a:t>gimnasio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biblioteca</a:t>
            </a:r>
            <a:r>
              <a:rPr lang="en-US" dirty="0">
                <a:latin typeface="Arial" panose="020B0604020202020204" pitchFamily="34" charset="0"/>
                <a:cs typeface="Arial" panose="020B0604020202020204" pitchFamily="34" charset="0"/>
              </a:rPr>
              <a:t>, campo de </a:t>
            </a:r>
            <a:r>
              <a:rPr lang="en-US" dirty="0" err="1">
                <a:latin typeface="Arial" panose="020B0604020202020204" pitchFamily="34" charset="0"/>
                <a:cs typeface="Arial" panose="020B0604020202020204" pitchFamily="34" charset="0"/>
              </a:rPr>
              <a:t>deportes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centro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computo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marL="285750" indent="-285750">
              <a:spcAft>
                <a:spcPts val="700"/>
              </a:spcAft>
              <a:buFont typeface="Wingdings" panose="05000000000000000000" pitchFamily="2" charset="2"/>
              <a:buChar char="Ø"/>
            </a:pPr>
            <a:r>
              <a:rPr lang="en-US" dirty="0" err="1">
                <a:latin typeface="Arial" panose="020B0604020202020204" pitchFamily="34" charset="0"/>
                <a:cs typeface="Arial" panose="020B0604020202020204" pitchFamily="34" charset="0"/>
              </a:rPr>
              <a:t>Actividades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deportivas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sociales</a:t>
            </a:r>
            <a:endParaRPr lang="en-US"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Ø"/>
            </a:pPr>
            <a:r>
              <a:rPr lang="en-US" dirty="0">
                <a:latin typeface="Arial" panose="020B0604020202020204" pitchFamily="34" charset="0"/>
                <a:cs typeface="Arial" panose="020B0604020202020204" pitchFamily="34" charset="0"/>
              </a:rPr>
              <a:t>Seguro medico</a:t>
            </a:r>
          </a:p>
          <a:p>
            <a:pPr marL="285750" indent="-285750">
              <a:spcAft>
                <a:spcPts val="700"/>
              </a:spcAft>
              <a:buFont typeface="Wingdings" panose="05000000000000000000" pitchFamily="2" charset="2"/>
              <a:buChar char="Ø"/>
            </a:pPr>
            <a:r>
              <a:rPr lang="en-US" dirty="0">
                <a:latin typeface="Arial" panose="020B0604020202020204" pitchFamily="34" charset="0"/>
                <a:cs typeface="Arial" panose="020B0604020202020204" pitchFamily="34" charset="0"/>
              </a:rPr>
              <a:t>Dale Click </a:t>
            </a:r>
            <a:r>
              <a:rPr lang="en-US" dirty="0" err="1">
                <a:latin typeface="Arial" panose="020B0604020202020204" pitchFamily="34" charset="0"/>
                <a:cs typeface="Arial" panose="020B0604020202020204" pitchFamily="34" charset="0"/>
              </a:rPr>
              <a:t>aqui</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Mira  Testimonio</a:t>
            </a:r>
            <a:endParaRPr lang="en-US"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440C024-19B1-420E-8A03-8D6CED9B6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5386" y="6338682"/>
            <a:ext cx="5715000" cy="409575"/>
          </a:xfrm>
          <a:prstGeom prst="rect">
            <a:avLst/>
          </a:prstGeom>
        </p:spPr>
      </p:pic>
    </p:spTree>
    <p:extLst>
      <p:ext uri="{BB962C8B-B14F-4D97-AF65-F5344CB8AC3E}">
        <p14:creationId xmlns:p14="http://schemas.microsoft.com/office/powerpoint/2010/main" val="115195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Sitio web&#10;&#10;Descripción generada automáticamente">
            <a:extLst>
              <a:ext uri="{FF2B5EF4-FFF2-40B4-BE49-F238E27FC236}">
                <a16:creationId xmlns:a16="http://schemas.microsoft.com/office/drawing/2014/main" id="{7CA6392D-8CE4-4266-B9E3-CF09A210A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55" y="-202541"/>
            <a:ext cx="9414055" cy="7060541"/>
          </a:xfrm>
        </p:spPr>
      </p:pic>
    </p:spTree>
    <p:extLst>
      <p:ext uri="{BB962C8B-B14F-4D97-AF65-F5344CB8AC3E}">
        <p14:creationId xmlns:p14="http://schemas.microsoft.com/office/powerpoint/2010/main" val="246618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D42270-8A52-02F5-B9E4-A5A5828CB40D}"/>
              </a:ext>
            </a:extLst>
          </p:cNvPr>
          <p:cNvPicPr>
            <a:picLocks noChangeAspect="1"/>
          </p:cNvPicPr>
          <p:nvPr/>
        </p:nvPicPr>
        <p:blipFill>
          <a:blip r:embed="rId2"/>
          <a:stretch>
            <a:fillRect/>
          </a:stretch>
        </p:blipFill>
        <p:spPr>
          <a:xfrm>
            <a:off x="884884" y="183373"/>
            <a:ext cx="7374232" cy="1087477"/>
          </a:xfrm>
          <a:prstGeom prst="rect">
            <a:avLst/>
          </a:prstGeom>
        </p:spPr>
      </p:pic>
      <p:sp>
        <p:nvSpPr>
          <p:cNvPr id="5" name="Shape 132">
            <a:extLst>
              <a:ext uri="{FF2B5EF4-FFF2-40B4-BE49-F238E27FC236}">
                <a16:creationId xmlns:a16="http://schemas.microsoft.com/office/drawing/2014/main" id="{1F9042C1-B600-C284-8059-F51DAFAEB9FF}"/>
              </a:ext>
            </a:extLst>
          </p:cNvPr>
          <p:cNvSpPr/>
          <p:nvPr/>
        </p:nvSpPr>
        <p:spPr>
          <a:xfrm>
            <a:off x="1062212" y="183373"/>
            <a:ext cx="7019576"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Millfield – Summer Camp</a:t>
            </a:r>
          </a:p>
          <a:p>
            <a:pPr algn="ctr"/>
            <a:r>
              <a:rPr lang="es-PE" sz="3200" dirty="0">
                <a:solidFill>
                  <a:schemeClr val="bg1"/>
                </a:solidFill>
                <a:latin typeface="Arial" panose="020B0604020202020204" pitchFamily="34" charset="0"/>
                <a:ea typeface="Open Sans Extrabold" panose="020B0906030804020204" pitchFamily="34" charset="0"/>
                <a:cs typeface="Arial" panose="020B0604020202020204" pitchFamily="34" charset="0"/>
              </a:rPr>
              <a:t>Calendario</a:t>
            </a:r>
            <a:endParaRPr sz="3200" dirty="0">
              <a:solidFill>
                <a:schemeClr val="bg1"/>
              </a:solidFill>
              <a:latin typeface="Arial" panose="020B0604020202020204" pitchFamily="34" charset="0"/>
              <a:ea typeface="Open Sans Extrabold" panose="020B0906030804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164F5EC9-6F10-A678-17F4-C5C12B7C9DC4}"/>
              </a:ext>
            </a:extLst>
          </p:cNvPr>
          <p:cNvGraphicFramePr>
            <a:graphicFrameLocks noGrp="1"/>
          </p:cNvGraphicFramePr>
          <p:nvPr>
            <p:extLst>
              <p:ext uri="{D42A27DB-BD31-4B8C-83A1-F6EECF244321}">
                <p14:modId xmlns:p14="http://schemas.microsoft.com/office/powerpoint/2010/main" val="4224243340"/>
              </p:ext>
            </p:extLst>
          </p:nvPr>
        </p:nvGraphicFramePr>
        <p:xfrm>
          <a:off x="0" y="1481959"/>
          <a:ext cx="9144000" cy="5376041"/>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7680821"/>
                    </a:ext>
                  </a:extLst>
                </a:gridCol>
                <a:gridCol w="1524000">
                  <a:extLst>
                    <a:ext uri="{9D8B030D-6E8A-4147-A177-3AD203B41FA5}">
                      <a16:colId xmlns:a16="http://schemas.microsoft.com/office/drawing/2014/main" val="2546561440"/>
                    </a:ext>
                  </a:extLst>
                </a:gridCol>
                <a:gridCol w="1524000">
                  <a:extLst>
                    <a:ext uri="{9D8B030D-6E8A-4147-A177-3AD203B41FA5}">
                      <a16:colId xmlns:a16="http://schemas.microsoft.com/office/drawing/2014/main" val="1196723029"/>
                    </a:ext>
                  </a:extLst>
                </a:gridCol>
                <a:gridCol w="1524000">
                  <a:extLst>
                    <a:ext uri="{9D8B030D-6E8A-4147-A177-3AD203B41FA5}">
                      <a16:colId xmlns:a16="http://schemas.microsoft.com/office/drawing/2014/main" val="960627618"/>
                    </a:ext>
                  </a:extLst>
                </a:gridCol>
                <a:gridCol w="1524000">
                  <a:extLst>
                    <a:ext uri="{9D8B030D-6E8A-4147-A177-3AD203B41FA5}">
                      <a16:colId xmlns:a16="http://schemas.microsoft.com/office/drawing/2014/main" val="206338731"/>
                    </a:ext>
                  </a:extLst>
                </a:gridCol>
                <a:gridCol w="1524000">
                  <a:extLst>
                    <a:ext uri="{9D8B030D-6E8A-4147-A177-3AD203B41FA5}">
                      <a16:colId xmlns:a16="http://schemas.microsoft.com/office/drawing/2014/main" val="3160515244"/>
                    </a:ext>
                  </a:extLst>
                </a:gridCol>
              </a:tblGrid>
              <a:tr h="1092931">
                <a:tc>
                  <a:txBody>
                    <a:bodyPr/>
                    <a:lstStyle/>
                    <a:p>
                      <a:pPr algn="ctr" fontAlgn="ctr"/>
                      <a:r>
                        <a:rPr lang="es-PE" sz="2000" b="1" u="none" strike="noStrike" dirty="0">
                          <a:effectLst/>
                        </a:rPr>
                        <a:t>Semana 1</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2000" b="1" u="none" strike="noStrike" dirty="0">
                          <a:effectLst/>
                        </a:rPr>
                        <a:t>Semana 2</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2000" b="1" u="none" strike="noStrike" dirty="0">
                          <a:effectLst/>
                        </a:rPr>
                        <a:t>Semana 3</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2000" b="1" u="none" strike="noStrike" dirty="0">
                          <a:effectLst/>
                        </a:rPr>
                        <a:t>Semana 4</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2000" b="1" u="none" strike="noStrike" dirty="0">
                          <a:effectLst/>
                        </a:rPr>
                        <a:t>Semana 5</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2000" b="1" u="none" strike="noStrike" dirty="0">
                          <a:effectLst/>
                        </a:rPr>
                        <a:t>Semana 6</a:t>
                      </a:r>
                      <a:endParaRPr lang="es-PE"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022766"/>
                  </a:ext>
                </a:extLst>
              </a:tr>
              <a:tr h="856622">
                <a:tc gridSpan="2">
                  <a:txBody>
                    <a:bodyPr/>
                    <a:lstStyle/>
                    <a:p>
                      <a:pPr algn="ctr" fontAlgn="b"/>
                      <a:r>
                        <a:rPr lang="es-PE" sz="1400" b="1" u="none" strike="noStrike" dirty="0">
                          <a:solidFill>
                            <a:srgbClr val="F8F8F8"/>
                          </a:solidFill>
                          <a:effectLst/>
                        </a:rPr>
                        <a:t>8 de Julio - 22 de Julio (2 semanas)</a:t>
                      </a:r>
                      <a:endParaRPr lang="es-PE" sz="1400" b="1" i="0" u="none" strike="noStrike" dirty="0">
                        <a:solidFill>
                          <a:srgbClr val="F8F8F8"/>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PE"/>
                    </a:p>
                  </a:txBody>
                  <a:tcPr/>
                </a:tc>
                <a:tc gridSpan="2">
                  <a:txBody>
                    <a:bodyPr/>
                    <a:lstStyle/>
                    <a:p>
                      <a:pPr algn="ctr" fontAlgn="b"/>
                      <a:r>
                        <a:rPr lang="pt-BR" sz="1400" b="1" u="none" strike="noStrike" dirty="0">
                          <a:effectLst/>
                        </a:rPr>
                        <a:t>22 de </a:t>
                      </a:r>
                      <a:r>
                        <a:rPr lang="pt-BR" sz="1400" b="1" u="none" strike="noStrike" dirty="0" err="1">
                          <a:effectLst/>
                        </a:rPr>
                        <a:t>Julio</a:t>
                      </a:r>
                      <a:r>
                        <a:rPr lang="pt-BR" sz="1400" b="1" u="none" strike="noStrike" dirty="0">
                          <a:effectLst/>
                        </a:rPr>
                        <a:t> - 5 de Agosto (2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s-PE"/>
                    </a:p>
                  </a:txBody>
                  <a:tcPr/>
                </a:tc>
                <a:tc gridSpan="2">
                  <a:txBody>
                    <a:bodyPr/>
                    <a:lstStyle/>
                    <a:p>
                      <a:pPr algn="ctr" fontAlgn="b"/>
                      <a:r>
                        <a:rPr lang="pt-BR" sz="1400" b="1" u="none" strike="noStrike" dirty="0">
                          <a:effectLst/>
                        </a:rPr>
                        <a:t>5 de Agosto - 19 de Agosto (2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hMerge="1">
                  <a:txBody>
                    <a:bodyPr/>
                    <a:lstStyle/>
                    <a:p>
                      <a:endParaRPr lang="es-PE"/>
                    </a:p>
                  </a:txBody>
                  <a:tcPr/>
                </a:tc>
                <a:extLst>
                  <a:ext uri="{0D108BD9-81ED-4DB2-BD59-A6C34878D82A}">
                    <a16:rowId xmlns:a16="http://schemas.microsoft.com/office/drawing/2014/main" val="1517873703"/>
                  </a:ext>
                </a:extLst>
              </a:tr>
              <a:tr h="856622">
                <a:tc gridSpan="3">
                  <a:txBody>
                    <a:bodyPr/>
                    <a:lstStyle/>
                    <a:p>
                      <a:pPr algn="ctr" fontAlgn="b"/>
                      <a:r>
                        <a:rPr lang="es-PE" sz="1400" b="1" u="none" strike="noStrike" dirty="0">
                          <a:solidFill>
                            <a:srgbClr val="F8F8F8"/>
                          </a:solidFill>
                          <a:effectLst/>
                        </a:rPr>
                        <a:t>8 de Julio - 29 de Julio (3 semanas)</a:t>
                      </a:r>
                      <a:endParaRPr lang="es-PE" sz="1400" b="1" i="0" u="none" strike="noStrike" dirty="0">
                        <a:solidFill>
                          <a:srgbClr val="F8F8F8"/>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s-PE"/>
                    </a:p>
                  </a:txBody>
                  <a:tcPr/>
                </a:tc>
                <a:tc hMerge="1">
                  <a:txBody>
                    <a:bodyPr/>
                    <a:lstStyle/>
                    <a:p>
                      <a:endParaRPr lang="es-PE"/>
                    </a:p>
                  </a:txBody>
                  <a:tcPr/>
                </a:tc>
                <a:tc gridSpan="3">
                  <a:txBody>
                    <a:bodyPr/>
                    <a:lstStyle/>
                    <a:p>
                      <a:pPr algn="ctr" fontAlgn="b"/>
                      <a:r>
                        <a:rPr lang="pt-BR" sz="1400" b="1" u="none" strike="noStrike" dirty="0">
                          <a:effectLst/>
                        </a:rPr>
                        <a:t>29 de </a:t>
                      </a:r>
                      <a:r>
                        <a:rPr lang="pt-BR" sz="1400" b="1" u="none" strike="noStrike" dirty="0" err="1">
                          <a:effectLst/>
                        </a:rPr>
                        <a:t>Julio</a:t>
                      </a:r>
                      <a:r>
                        <a:rPr lang="pt-BR" sz="1400" b="1" u="none" strike="noStrike" dirty="0">
                          <a:effectLst/>
                        </a:rPr>
                        <a:t> - 19 de Agosto (3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614504917"/>
                  </a:ext>
                </a:extLst>
              </a:tr>
              <a:tr h="856622">
                <a:tc rowSpan="2" gridSpan="2">
                  <a:txBody>
                    <a:bodyPr/>
                    <a:lstStyle/>
                    <a:p>
                      <a:pPr algn="ctr" fontAlgn="ctr"/>
                      <a:r>
                        <a:rPr lang="pt-BR" sz="1400" b="1" u="none" strike="noStrike" dirty="0">
                          <a:effectLst/>
                        </a:rPr>
                        <a:t>8 de </a:t>
                      </a:r>
                      <a:r>
                        <a:rPr lang="pt-BR" sz="1400" b="1" u="none" strike="noStrike" dirty="0" err="1">
                          <a:effectLst/>
                        </a:rPr>
                        <a:t>Julio</a:t>
                      </a:r>
                      <a:r>
                        <a:rPr lang="pt-BR" sz="1400" b="1" u="none" strike="noStrike" dirty="0">
                          <a:effectLst/>
                        </a:rPr>
                        <a:t> - 5 de Agosto (4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es-PE"/>
                    </a:p>
                  </a:txBody>
                  <a:tcPr/>
                </a:tc>
                <a:tc gridSpan="2">
                  <a:txBody>
                    <a:bodyPr/>
                    <a:lstStyle/>
                    <a:p>
                      <a:pPr algn="ctr" fontAlgn="b"/>
                      <a:endParaRPr lang="es-PE" sz="1400" b="1"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PE"/>
                    </a:p>
                  </a:txBody>
                  <a:tcPr/>
                </a:tc>
                <a:tc rowSpan="2" gridSpan="2">
                  <a:txBody>
                    <a:bodyPr/>
                    <a:lstStyle/>
                    <a:p>
                      <a:pPr algn="ctr" fontAlgn="ctr"/>
                      <a:r>
                        <a:rPr lang="pt-BR" sz="1400" b="1" u="none" strike="noStrike" dirty="0">
                          <a:effectLst/>
                        </a:rPr>
                        <a:t>22 de </a:t>
                      </a:r>
                      <a:r>
                        <a:rPr lang="pt-BR" sz="1400" b="1" u="none" strike="noStrike" dirty="0" err="1">
                          <a:effectLst/>
                        </a:rPr>
                        <a:t>Julio</a:t>
                      </a:r>
                      <a:r>
                        <a:rPr lang="pt-BR" sz="1400" b="1" u="none" strike="noStrike" dirty="0">
                          <a:effectLst/>
                        </a:rPr>
                        <a:t> - 19 de Agosto (4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rowSpan="2" hMerge="1">
                  <a:txBody>
                    <a:bodyPr/>
                    <a:lstStyle/>
                    <a:p>
                      <a:endParaRPr lang="es-PE"/>
                    </a:p>
                  </a:txBody>
                  <a:tcPr/>
                </a:tc>
                <a:extLst>
                  <a:ext uri="{0D108BD9-81ED-4DB2-BD59-A6C34878D82A}">
                    <a16:rowId xmlns:a16="http://schemas.microsoft.com/office/drawing/2014/main" val="3212805153"/>
                  </a:ext>
                </a:extLst>
              </a:tr>
              <a:tr h="856622">
                <a:tc gridSpan="2" vMerge="1">
                  <a:txBody>
                    <a:bodyPr/>
                    <a:lstStyle/>
                    <a:p>
                      <a:endParaRPr lang="es-PE"/>
                    </a:p>
                  </a:txBody>
                  <a:tcPr/>
                </a:tc>
                <a:tc hMerge="1" vMerge="1">
                  <a:txBody>
                    <a:bodyPr/>
                    <a:lstStyle/>
                    <a:p>
                      <a:endParaRPr lang="es-PE"/>
                    </a:p>
                  </a:txBody>
                  <a:tcPr/>
                </a:tc>
                <a:tc gridSpan="2">
                  <a:txBody>
                    <a:bodyPr/>
                    <a:lstStyle/>
                    <a:p>
                      <a:pPr algn="ctr" fontAlgn="b"/>
                      <a:endParaRPr lang="es-PE"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s-PE"/>
                    </a:p>
                  </a:txBody>
                  <a:tcPr/>
                </a:tc>
                <a:tc gridSpan="2" vMerge="1">
                  <a:txBody>
                    <a:bodyPr/>
                    <a:lstStyle/>
                    <a:p>
                      <a:endParaRPr lang="es-PE"/>
                    </a:p>
                  </a:txBody>
                  <a:tcPr/>
                </a:tc>
                <a:tc hMerge="1" vMerge="1">
                  <a:txBody>
                    <a:bodyPr/>
                    <a:lstStyle/>
                    <a:p>
                      <a:endParaRPr lang="es-PE"/>
                    </a:p>
                  </a:txBody>
                  <a:tcPr/>
                </a:tc>
                <a:extLst>
                  <a:ext uri="{0D108BD9-81ED-4DB2-BD59-A6C34878D82A}">
                    <a16:rowId xmlns:a16="http://schemas.microsoft.com/office/drawing/2014/main" val="301189962"/>
                  </a:ext>
                </a:extLst>
              </a:tr>
              <a:tr h="856622">
                <a:tc gridSpan="6">
                  <a:txBody>
                    <a:bodyPr/>
                    <a:lstStyle/>
                    <a:p>
                      <a:pPr algn="ctr" fontAlgn="ctr"/>
                      <a:r>
                        <a:rPr lang="pt-BR" sz="1400" b="1" u="none" strike="noStrike" dirty="0">
                          <a:effectLst/>
                        </a:rPr>
                        <a:t>8 de </a:t>
                      </a:r>
                      <a:r>
                        <a:rPr lang="pt-BR" sz="1400" b="1" u="none" strike="noStrike" dirty="0" err="1">
                          <a:effectLst/>
                        </a:rPr>
                        <a:t>Julio</a:t>
                      </a:r>
                      <a:r>
                        <a:rPr lang="pt-BR" sz="1400" b="1" u="none" strike="noStrike" dirty="0">
                          <a:effectLst/>
                        </a:rPr>
                        <a:t> - 19 de Agosto (6 semanas)</a:t>
                      </a:r>
                      <a:endParaRPr lang="pt-BR"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256294086"/>
                  </a:ext>
                </a:extLst>
              </a:tr>
            </a:tbl>
          </a:graphicData>
        </a:graphic>
      </p:graphicFrame>
    </p:spTree>
    <p:extLst>
      <p:ext uri="{BB962C8B-B14F-4D97-AF65-F5344CB8AC3E}">
        <p14:creationId xmlns:p14="http://schemas.microsoft.com/office/powerpoint/2010/main" val="198889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5"/>
          <p:cNvPicPr>
            <a:picLocks noChangeAspect="1"/>
          </p:cNvPicPr>
          <p:nvPr/>
        </p:nvPicPr>
        <p:blipFill>
          <a:blip r:embed="rId2"/>
          <a:stretch>
            <a:fillRect/>
          </a:stretch>
        </p:blipFill>
        <p:spPr>
          <a:xfrm>
            <a:off x="1509318" y="284930"/>
            <a:ext cx="6125361" cy="1433512"/>
          </a:xfrm>
          <a:prstGeom prst="rect">
            <a:avLst/>
          </a:prstGeom>
        </p:spPr>
      </p:pic>
      <p:pic>
        <p:nvPicPr>
          <p:cNvPr id="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37232"/>
            <a:ext cx="1169884" cy="1179761"/>
          </a:xfrm>
          <a:prstGeom prst="rect">
            <a:avLst/>
          </a:prstGeom>
        </p:spPr>
      </p:pic>
      <p:sp>
        <p:nvSpPr>
          <p:cNvPr id="5" name="CuadroTexto 4"/>
          <p:cNvSpPr txBox="1"/>
          <p:nvPr/>
        </p:nvSpPr>
        <p:spPr>
          <a:xfrm>
            <a:off x="1571433" y="610892"/>
            <a:ext cx="6001130" cy="1200329"/>
          </a:xfrm>
          <a:prstGeom prst="rect">
            <a:avLst/>
          </a:prstGeom>
          <a:noFill/>
        </p:spPr>
        <p:txBody>
          <a:bodyPr wrap="none" rtlCol="0">
            <a:spAutoFit/>
          </a:bodyPr>
          <a:lstStyle/>
          <a:p>
            <a:pPr algn="ctr"/>
            <a:r>
              <a:rPr lang="es-PE" sz="2400" dirty="0" err="1">
                <a:solidFill>
                  <a:schemeClr val="bg1"/>
                </a:solidFill>
                <a:latin typeface="Arial Black" panose="020B0A04020102020204" pitchFamily="34" charset="0"/>
              </a:rPr>
              <a:t>Students</a:t>
            </a:r>
            <a:r>
              <a:rPr lang="es-PE" sz="2400" dirty="0">
                <a:solidFill>
                  <a:schemeClr val="bg1"/>
                </a:solidFill>
                <a:latin typeface="Arial Black" panose="020B0A04020102020204" pitchFamily="34" charset="0"/>
              </a:rPr>
              <a:t> </a:t>
            </a:r>
            <a:r>
              <a:rPr lang="es-PE" sz="2400" dirty="0" err="1">
                <a:solidFill>
                  <a:schemeClr val="bg1"/>
                </a:solidFill>
                <a:latin typeface="Arial Black" panose="020B0A04020102020204" pitchFamily="34" charset="0"/>
              </a:rPr>
              <a:t>Partners</a:t>
            </a:r>
            <a:r>
              <a:rPr lang="es-PE" sz="2400" dirty="0">
                <a:solidFill>
                  <a:schemeClr val="bg1"/>
                </a:solidFill>
                <a:latin typeface="Arial Black" panose="020B0A04020102020204" pitchFamily="34" charset="0"/>
              </a:rPr>
              <a:t> te convierte en </a:t>
            </a:r>
          </a:p>
          <a:p>
            <a:pPr algn="ctr"/>
            <a:r>
              <a:rPr lang="es-PE" sz="2400" dirty="0">
                <a:solidFill>
                  <a:schemeClr val="bg1"/>
                </a:solidFill>
                <a:latin typeface="Arial Black" panose="020B0A04020102020204" pitchFamily="34" charset="0"/>
              </a:rPr>
              <a:t>Ciudadano del Mundo</a:t>
            </a:r>
          </a:p>
          <a:p>
            <a:pPr algn="ctr"/>
            <a:endParaRPr lang="es-PE" sz="2400" dirty="0">
              <a:solidFill>
                <a:schemeClr val="bg1"/>
              </a:solidFill>
              <a:latin typeface="Arial Black" panose="020B0A04020102020204" pitchFamily="34" charset="0"/>
            </a:endParaRPr>
          </a:p>
        </p:txBody>
      </p:sp>
      <p:sp>
        <p:nvSpPr>
          <p:cNvPr id="6" name="CuadroTexto 5"/>
          <p:cNvSpPr txBox="1"/>
          <p:nvPr/>
        </p:nvSpPr>
        <p:spPr>
          <a:xfrm>
            <a:off x="1761135" y="4970126"/>
            <a:ext cx="5621730" cy="1815882"/>
          </a:xfrm>
          <a:prstGeom prst="rect">
            <a:avLst/>
          </a:prstGeom>
          <a:noFill/>
        </p:spPr>
        <p:txBody>
          <a:bodyPr wrap="square" rtlCol="0">
            <a:spAutoFit/>
          </a:bodyPr>
          <a:lstStyle/>
          <a:p>
            <a:pPr algn="ctr"/>
            <a:r>
              <a:rPr lang="es-PE" sz="2400" b="1" dirty="0">
                <a:latin typeface="Arial" panose="020B0604020202020204" pitchFamily="34" charset="0"/>
                <a:cs typeface="Arial" panose="020B0604020202020204" pitchFamily="34" charset="0"/>
              </a:rPr>
              <a:t>Te  esperamos</a:t>
            </a:r>
          </a:p>
          <a:p>
            <a:pPr algn="ctr"/>
            <a:r>
              <a:rPr lang="es-PE" sz="1600" b="1" dirty="0">
                <a:latin typeface="Arial" panose="020B0604020202020204" pitchFamily="34" charset="0"/>
                <a:cs typeface="Arial" panose="020B0604020202020204" pitchFamily="34" charset="0"/>
              </a:rPr>
              <a:t>2 semanas aprox US$ 3,880 = 2,950 libras (GBP)</a:t>
            </a:r>
          </a:p>
          <a:p>
            <a:pPr algn="ctr"/>
            <a:r>
              <a:rPr lang="es-PE" sz="1600" b="1" dirty="0">
                <a:latin typeface="Arial" panose="020B0604020202020204" pitchFamily="34" charset="0"/>
                <a:cs typeface="Arial" panose="020B0604020202020204" pitchFamily="34" charset="0"/>
              </a:rPr>
              <a:t>3 semanas aprox US$ 5,555 = 4,200 libras (GBP)</a:t>
            </a:r>
          </a:p>
          <a:p>
            <a:pPr algn="ctr"/>
            <a:r>
              <a:rPr lang="es-PE" sz="1600" b="1" dirty="0">
                <a:latin typeface="Arial" panose="020B0604020202020204" pitchFamily="34" charset="0"/>
                <a:cs typeface="Arial" panose="020B0604020202020204" pitchFamily="34" charset="0"/>
              </a:rPr>
              <a:t>4 semanas aprox US$ 6,976 = 5,300 libras (GBP)</a:t>
            </a:r>
          </a:p>
          <a:p>
            <a:pPr algn="ctr"/>
            <a:r>
              <a:rPr lang="es-PE" sz="1600" b="1" dirty="0">
                <a:latin typeface="Arial" panose="020B0604020202020204" pitchFamily="34" charset="0"/>
                <a:cs typeface="Arial" panose="020B0604020202020204" pitchFamily="34" charset="0"/>
              </a:rPr>
              <a:t>6 semanas = 7,500 libras (GBP)</a:t>
            </a:r>
          </a:p>
          <a:p>
            <a:pPr algn="ctr"/>
            <a:r>
              <a:rPr lang="es-PE" sz="2400" b="1" dirty="0">
                <a:highlight>
                  <a:srgbClr val="FFFF00"/>
                </a:highlight>
                <a:latin typeface="Arial" panose="020B0604020202020204" pitchFamily="34" charset="0"/>
                <a:cs typeface="Arial" panose="020B0604020202020204" pitchFamily="34" charset="0"/>
              </a:rPr>
              <a:t>Será  una experiencia inolvidable</a:t>
            </a:r>
            <a:r>
              <a:rPr lang="es-PE" dirty="0">
                <a:highlight>
                  <a:srgbClr val="FFFF00"/>
                </a:highlight>
                <a:latin typeface="Arial" panose="020B0604020202020204" pitchFamily="34" charset="0"/>
                <a:cs typeface="Arial" panose="020B0604020202020204" pitchFamily="34" charset="0"/>
              </a:rPr>
              <a:t>!!!</a:t>
            </a:r>
          </a:p>
        </p:txBody>
      </p:sp>
      <p:pic>
        <p:nvPicPr>
          <p:cNvPr id="8" name="Picture 4" descr="Image result for unete">
            <a:extLst>
              <a:ext uri="{FF2B5EF4-FFF2-40B4-BE49-F238E27FC236}">
                <a16:creationId xmlns:a16="http://schemas.microsoft.com/office/drawing/2014/main" id="{7D515929-D13B-D934-9EB3-73E119088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68" y="1947223"/>
            <a:ext cx="5880063" cy="2963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0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47401" y="606170"/>
            <a:ext cx="4118187" cy="1200329"/>
          </a:xfrm>
          <a:prstGeom prst="rect">
            <a:avLst/>
          </a:prstGeom>
          <a:solidFill>
            <a:srgbClr val="FF6600"/>
          </a:solidFill>
          <a:ln/>
          <a:effectLst>
            <a:glow rad="139700">
              <a:schemeClr val="accent1">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es-PE" dirty="0">
                <a:latin typeface="Arial" panose="020B0604020202020204" pitchFamily="34" charset="0"/>
                <a:cs typeface="Arial" panose="020B0604020202020204" pitchFamily="34" charset="0"/>
              </a:rPr>
              <a:t>Trabajamos por el desarrollo integral de nuestros participantes, poniendo a su alcance, programas educativos a su medida.</a:t>
            </a:r>
          </a:p>
        </p:txBody>
      </p:sp>
      <p:sp>
        <p:nvSpPr>
          <p:cNvPr id="18" name="CuadroTexto 17"/>
          <p:cNvSpPr txBox="1"/>
          <p:nvPr/>
        </p:nvSpPr>
        <p:spPr>
          <a:xfrm>
            <a:off x="853830" y="3832512"/>
            <a:ext cx="3793067" cy="1754326"/>
          </a:xfrm>
          <a:prstGeom prst="rect">
            <a:avLst/>
          </a:prstGeom>
          <a:solidFill>
            <a:srgbClr val="FF6600"/>
          </a:solidFill>
          <a:ln/>
          <a:effectLst>
            <a:glow rad="228600">
              <a:schemeClr val="accent1">
                <a:satMod val="175000"/>
                <a:alpha val="40000"/>
              </a:schemeClr>
            </a:glow>
            <a:outerShdw blurRad="38100" dist="25400" dir="5400000" rotWithShape="0">
              <a:srgbClr val="000000">
                <a:alpha val="50000"/>
              </a:srgbClr>
            </a:outerShdw>
          </a:effectLst>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s-PE" dirty="0">
                <a:latin typeface="Arial" panose="020B0604020202020204" pitchFamily="34" charset="0"/>
                <a:cs typeface="Arial" panose="020B0604020202020204" pitchFamily="34" charset="0"/>
              </a:rPr>
              <a:t>Brindamos una atención  personalizada y a través de ella hacemos realidad  el sueño de los participantes de tener una vivencia en el extranjero la cual será un pilar en su vida futura.</a:t>
            </a:r>
          </a:p>
        </p:txBody>
      </p:sp>
      <p:sp>
        <p:nvSpPr>
          <p:cNvPr id="19" name="CuadroTexto 9"/>
          <p:cNvSpPr txBox="1">
            <a:spLocks noChangeArrowheads="1"/>
          </p:cNvSpPr>
          <p:nvPr/>
        </p:nvSpPr>
        <p:spPr bwMode="auto">
          <a:xfrm flipH="1">
            <a:off x="5306880" y="1902414"/>
            <a:ext cx="3402398" cy="3155992"/>
          </a:xfrm>
          <a:prstGeom prst="rect">
            <a:avLst/>
          </a:prstGeom>
          <a:ln>
            <a:headEnd/>
            <a:tailEnd/>
          </a:ln>
          <a:effectLst>
            <a:glow rad="139700">
              <a:schemeClr val="accent4">
                <a:satMod val="175000"/>
                <a:alpha val="40000"/>
              </a:schemeClr>
            </a:glow>
            <a:outerShdw blurRad="38100" dist="25400" dir="5400000" rotWithShape="0">
              <a:srgbClr val="000000">
                <a:alpha val="5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lvl1pPr>
              <a:defRPr sz="2400" baseline="30000">
                <a:solidFill>
                  <a:srgbClr val="000000"/>
                </a:solidFill>
                <a:latin typeface="Baskerville" pitchFamily="-112" charset="0"/>
                <a:ea typeface="ＭＳ Ｐゴシック" panose="020B0600070205080204" pitchFamily="34" charset="-128"/>
              </a:defRPr>
            </a:lvl1pPr>
            <a:lvl2pPr marL="742950" indent="-285750">
              <a:defRPr sz="2400" baseline="30000">
                <a:solidFill>
                  <a:srgbClr val="000000"/>
                </a:solidFill>
                <a:latin typeface="Baskerville" pitchFamily="-112" charset="0"/>
                <a:ea typeface="ＭＳ Ｐゴシック" panose="020B0600070205080204" pitchFamily="34" charset="-128"/>
              </a:defRPr>
            </a:lvl2pPr>
            <a:lvl3pPr marL="1143000" indent="-228600">
              <a:defRPr sz="2400" baseline="30000">
                <a:solidFill>
                  <a:srgbClr val="000000"/>
                </a:solidFill>
                <a:latin typeface="Baskerville" pitchFamily="-112" charset="0"/>
                <a:ea typeface="ＭＳ Ｐゴシック" panose="020B0600070205080204" pitchFamily="34" charset="-128"/>
              </a:defRPr>
            </a:lvl3pPr>
            <a:lvl4pPr marL="1600200" indent="-228600">
              <a:defRPr sz="2400" baseline="30000">
                <a:solidFill>
                  <a:srgbClr val="000000"/>
                </a:solidFill>
                <a:latin typeface="Baskerville" pitchFamily="-112" charset="0"/>
                <a:ea typeface="ＭＳ Ｐゴシック" panose="020B0600070205080204" pitchFamily="34" charset="-128"/>
              </a:defRPr>
            </a:lvl4pPr>
            <a:lvl5pPr marL="2057400" indent="-228600">
              <a:defRPr sz="2400" baseline="30000">
                <a:solidFill>
                  <a:srgbClr val="000000"/>
                </a:solidFill>
                <a:latin typeface="Baskerville" pitchFamily="-112"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rgbClr val="000000"/>
                </a:solidFill>
                <a:latin typeface="Baskerville" pitchFamily="-112"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rgbClr val="000000"/>
                </a:solidFill>
                <a:latin typeface="Baskerville" pitchFamily="-112"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rgbClr val="000000"/>
                </a:solidFill>
                <a:latin typeface="Baskerville" pitchFamily="-112"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rgbClr val="000000"/>
                </a:solidFill>
                <a:latin typeface="Baskerville" pitchFamily="-112" charset="0"/>
                <a:ea typeface="ＭＳ Ｐゴシック" panose="020B0600070205080204" pitchFamily="34" charset="-128"/>
              </a:defRPr>
            </a:lvl9pPr>
          </a:lstStyle>
          <a:p>
            <a:pPr algn="ctr"/>
            <a:endParaRPr lang="es-PE" altLang="es-PE" sz="1991" b="1" baseline="0" dirty="0">
              <a:latin typeface="+mj-lt"/>
            </a:endParaRPr>
          </a:p>
          <a:p>
            <a:pPr algn="ctr"/>
            <a:r>
              <a:rPr lang="es-PE" altLang="es-PE" sz="1991" baseline="0" dirty="0">
                <a:latin typeface="Arial" panose="020B0604020202020204" pitchFamily="34" charset="0"/>
                <a:cs typeface="Arial" panose="020B0604020202020204" pitchFamily="34" charset="0"/>
              </a:rPr>
              <a:t>Son aproximadamente 4,000 alumnos que 18 años hemos enviado a diversas partes del mundo con nuestros programas de:</a:t>
            </a:r>
          </a:p>
          <a:p>
            <a:pPr algn="ctr"/>
            <a:br>
              <a:rPr lang="es-PE" altLang="es-PE" sz="1991" b="1" baseline="0" dirty="0">
                <a:latin typeface="Arial" panose="020B0604020202020204" pitchFamily="34" charset="0"/>
                <a:cs typeface="Arial" panose="020B0604020202020204" pitchFamily="34" charset="0"/>
              </a:rPr>
            </a:br>
            <a:r>
              <a:rPr lang="es-PE" altLang="es-PE" sz="1991" b="1" baseline="0" dirty="0">
                <a:latin typeface="Arial" panose="020B0604020202020204" pitchFamily="34" charset="0"/>
                <a:cs typeface="Arial" panose="020B0604020202020204" pitchFamily="34" charset="0"/>
              </a:rPr>
              <a:t>International  Education</a:t>
            </a:r>
          </a:p>
          <a:p>
            <a:pPr algn="ctr"/>
            <a:r>
              <a:rPr lang="es-PE" altLang="es-PE" sz="1991" b="1" baseline="0" dirty="0">
                <a:latin typeface="Arial" panose="020B0604020202020204" pitchFamily="34" charset="0"/>
                <a:cs typeface="Arial" panose="020B0604020202020204" pitchFamily="34" charset="0"/>
              </a:rPr>
              <a:t>Work &amp; Travel  </a:t>
            </a:r>
          </a:p>
          <a:p>
            <a:pPr algn="ctr"/>
            <a:r>
              <a:rPr lang="es-PE" altLang="es-PE" sz="1991" b="1" baseline="0" dirty="0">
                <a:latin typeface="Arial" panose="020B0604020202020204" pitchFamily="34" charset="0"/>
                <a:cs typeface="Arial" panose="020B0604020202020204" pitchFamily="34" charset="0"/>
              </a:rPr>
              <a:t> Internship</a:t>
            </a:r>
            <a:endParaRPr lang="es-PE" altLang="es-PE" sz="1991" dirty="0">
              <a:latin typeface="+mj-lt"/>
            </a:endParaRPr>
          </a:p>
        </p:txBody>
      </p:sp>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234" y="687686"/>
            <a:ext cx="1037295" cy="1037295"/>
          </a:xfrm>
          <a:prstGeom prst="rect">
            <a:avLst/>
          </a:prstGeom>
        </p:spPr>
      </p:pic>
      <p:pic>
        <p:nvPicPr>
          <p:cNvPr id="21" name="Imagen 1"/>
          <p:cNvPicPr>
            <a:picLocks noChangeAspect="1"/>
          </p:cNvPicPr>
          <p:nvPr/>
        </p:nvPicPr>
        <p:blipFill rotWithShape="1">
          <a:blip r:embed="rId3">
            <a:extLst>
              <a:ext uri="{28A0092B-C50C-407E-A947-70E740481C1C}">
                <a14:useLocalDpi xmlns:a14="http://schemas.microsoft.com/office/drawing/2010/main" val="0"/>
              </a:ext>
            </a:extLst>
          </a:blip>
          <a:srcRect l="30672" t="48361" r="56578" b="42247"/>
          <a:stretch/>
        </p:blipFill>
        <p:spPr bwMode="auto">
          <a:xfrm>
            <a:off x="6209812" y="866248"/>
            <a:ext cx="1742506" cy="7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3449" y="5331874"/>
            <a:ext cx="1855231" cy="5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274" y="44056"/>
            <a:ext cx="1169884" cy="1179761"/>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981" y="2607149"/>
            <a:ext cx="2754607" cy="593800"/>
          </a:xfrm>
          <a:prstGeom prst="rect">
            <a:avLst/>
          </a:prstGeom>
        </p:spPr>
      </p:pic>
      <p:sp>
        <p:nvSpPr>
          <p:cNvPr id="17" name="CuadroTexto 16"/>
          <p:cNvSpPr txBox="1"/>
          <p:nvPr/>
        </p:nvSpPr>
        <p:spPr>
          <a:xfrm>
            <a:off x="1101235" y="6256164"/>
            <a:ext cx="7016473" cy="369332"/>
          </a:xfrm>
          <a:prstGeom prst="rect">
            <a:avLst/>
          </a:prstGeom>
          <a:noFill/>
        </p:spPr>
        <p:txBody>
          <a:bodyPr wrap="none" rtlCol="0">
            <a:spAutoFit/>
          </a:bodyPr>
          <a:lstStyle/>
          <a:p>
            <a:r>
              <a:rPr lang="es-PE" b="1" dirty="0">
                <a:latin typeface="Arial Black" panose="020B0A04020102020204" pitchFamily="34" charset="0"/>
              </a:rPr>
              <a:t>990 150 883       </a:t>
            </a:r>
            <a:r>
              <a:rPr lang="es-PE" b="1" dirty="0">
                <a:latin typeface="Arial Black" panose="020B0A04020102020204" pitchFamily="34" charset="0"/>
                <a:hlinkClick r:id="rId7">
                  <a:extLst>
                    <a:ext uri="{A12FA001-AC4F-418D-AE19-62706E023703}">
                      <ahyp:hlinkClr xmlns:ahyp="http://schemas.microsoft.com/office/drawing/2018/hyperlinkcolor" val="tx"/>
                    </a:ext>
                  </a:extLst>
                </a:hlinkClick>
              </a:rPr>
              <a:t>www.spperu.net</a:t>
            </a:r>
            <a:r>
              <a:rPr lang="es-PE" b="1" dirty="0">
                <a:latin typeface="Arial Black" panose="020B0A04020102020204" pitchFamily="34" charset="0"/>
              </a:rPr>
              <a:t>         info@spperu.net</a:t>
            </a:r>
          </a:p>
        </p:txBody>
      </p:sp>
      <p:pic>
        <p:nvPicPr>
          <p:cNvPr id="5" name="Imagen 4" descr="Icono&#10;&#10;Descripción generada automáticamente">
            <a:extLst>
              <a:ext uri="{FF2B5EF4-FFF2-40B4-BE49-F238E27FC236}">
                <a16:creationId xmlns:a16="http://schemas.microsoft.com/office/drawing/2014/main" id="{AC16B866-B845-4B66-93A3-0EDEBE8E1B4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9488" y="6149282"/>
            <a:ext cx="583096" cy="583096"/>
          </a:xfrm>
          <a:prstGeom prst="rect">
            <a:avLst/>
          </a:prstGeom>
        </p:spPr>
      </p:pic>
    </p:spTree>
    <p:extLst>
      <p:ext uri="{BB962C8B-B14F-4D97-AF65-F5344CB8AC3E}">
        <p14:creationId xmlns:p14="http://schemas.microsoft.com/office/powerpoint/2010/main" val="266730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5226627"/>
            <a:ext cx="9144000" cy="1687664"/>
          </a:xfrm>
          <a:prstGeom prst="rect">
            <a:avLst/>
          </a:prstGeom>
        </p:spPr>
        <p:style>
          <a:lnRef idx="1">
            <a:schemeClr val="accent3"/>
          </a:lnRef>
          <a:fillRef idx="2">
            <a:schemeClr val="accent3"/>
          </a:fillRef>
          <a:effectRef idx="1">
            <a:schemeClr val="accent3"/>
          </a:effectRef>
          <a:fontRef idx="minor">
            <a:schemeClr val="dk1"/>
          </a:fontRef>
        </p:style>
      </p:pic>
      <p:sp>
        <p:nvSpPr>
          <p:cNvPr id="4" name="CuadroTexto 3"/>
          <p:cNvSpPr txBox="1"/>
          <p:nvPr/>
        </p:nvSpPr>
        <p:spPr>
          <a:xfrm>
            <a:off x="1563498" y="5516461"/>
            <a:ext cx="6017004" cy="769441"/>
          </a:xfrm>
          <a:prstGeom prst="rect">
            <a:avLst/>
          </a:prstGeom>
          <a:noFill/>
        </p:spPr>
        <p:txBody>
          <a:bodyPr wrap="square" rtlCol="0">
            <a:spAutoFit/>
          </a:bodyPr>
          <a:lstStyle/>
          <a:p>
            <a:pPr algn="ctr"/>
            <a:r>
              <a:rPr lang="es-PE" sz="4400" b="1" dirty="0" err="1">
                <a:solidFill>
                  <a:schemeClr val="bg1"/>
                </a:solidFill>
                <a:latin typeface="Arial" panose="020B0604020202020204" pitchFamily="34" charset="0"/>
                <a:ea typeface="Open Sans Extrabold" panose="020B0906030804020204" pitchFamily="34" charset="0"/>
                <a:cs typeface="Arial" panose="020B0604020202020204" pitchFamily="34" charset="0"/>
              </a:rPr>
              <a:t>Sommerset</a:t>
            </a:r>
            <a:r>
              <a:rPr lang="es-PE" sz="4400" b="1" dirty="0">
                <a:solidFill>
                  <a:schemeClr val="bg1"/>
                </a:solidFill>
                <a:latin typeface="Arial" panose="020B0604020202020204" pitchFamily="34" charset="0"/>
                <a:ea typeface="Open Sans Extrabold" panose="020B0906030804020204" pitchFamily="34" charset="0"/>
                <a:cs typeface="Arial" panose="020B0604020202020204" pitchFamily="34" charset="0"/>
              </a:rPr>
              <a:t> England</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474" y="0"/>
            <a:ext cx="1905793" cy="1921883"/>
          </a:xfrm>
          <a:prstGeom prst="rect">
            <a:avLst/>
          </a:prstGeom>
        </p:spPr>
      </p:pic>
      <p:pic>
        <p:nvPicPr>
          <p:cNvPr id="6" name="Imagen 5">
            <a:extLst>
              <a:ext uri="{FF2B5EF4-FFF2-40B4-BE49-F238E27FC236}">
                <a16:creationId xmlns:a16="http://schemas.microsoft.com/office/drawing/2014/main" id="{5178351D-0D73-43D1-8922-15DBB244D2F1}"/>
              </a:ext>
            </a:extLst>
          </p:cNvPr>
          <p:cNvPicPr>
            <a:picLocks noChangeAspect="1"/>
          </p:cNvPicPr>
          <p:nvPr/>
        </p:nvPicPr>
        <p:blipFill rotWithShape="1">
          <a:blip r:embed="rId4"/>
          <a:srcRect l="27752" t="16292" r="30620" b="25581"/>
          <a:stretch/>
        </p:blipFill>
        <p:spPr>
          <a:xfrm>
            <a:off x="1943879" y="71920"/>
            <a:ext cx="4970579" cy="3904179"/>
          </a:xfrm>
          <a:prstGeom prst="rect">
            <a:avLst/>
          </a:prstGeom>
          <a:ln>
            <a:noFill/>
          </a:ln>
          <a:effectLst>
            <a:softEdge rad="112500"/>
          </a:effectLst>
        </p:spPr>
      </p:pic>
      <p:sp>
        <p:nvSpPr>
          <p:cNvPr id="7" name="CuadroTexto 6">
            <a:extLst>
              <a:ext uri="{FF2B5EF4-FFF2-40B4-BE49-F238E27FC236}">
                <a16:creationId xmlns:a16="http://schemas.microsoft.com/office/drawing/2014/main" id="{B7E1743F-209F-1176-C6DE-794FE7112DDB}"/>
              </a:ext>
            </a:extLst>
          </p:cNvPr>
          <p:cNvSpPr txBox="1"/>
          <p:nvPr/>
        </p:nvSpPr>
        <p:spPr>
          <a:xfrm>
            <a:off x="3748004" y="3924994"/>
            <a:ext cx="3452117" cy="1446550"/>
          </a:xfrm>
          <a:prstGeom prst="rect">
            <a:avLst/>
          </a:prstGeom>
          <a:noFill/>
        </p:spPr>
        <p:txBody>
          <a:bodyPr wrap="square" rtlCol="0">
            <a:spAutoFit/>
          </a:bodyPr>
          <a:lstStyle/>
          <a:p>
            <a:r>
              <a:rPr lang="es-PE" sz="4000" dirty="0">
                <a:solidFill>
                  <a:srgbClr val="F8F8F8"/>
                </a:solidFill>
                <a:latin typeface="Amasis MT Pro Black" panose="02040A04050005020304" pitchFamily="18" charset="0"/>
              </a:rPr>
              <a:t>          </a:t>
            </a:r>
            <a:r>
              <a:rPr lang="es-PE" sz="4400" dirty="0">
                <a:solidFill>
                  <a:srgbClr val="F8F8F8"/>
                </a:solidFill>
                <a:latin typeface="Amasis MT Pro Black" panose="02040A04050005020304" pitchFamily="18" charset="0"/>
              </a:rPr>
              <a:t>2023</a:t>
            </a:r>
          </a:p>
          <a:p>
            <a:r>
              <a:rPr lang="es-PE" sz="4400" dirty="0">
                <a:solidFill>
                  <a:srgbClr val="F8F8F8"/>
                </a:solidFill>
                <a:latin typeface="Amasis MT Pro Black" panose="02040A04050005020304" pitchFamily="18" charset="0"/>
              </a:rPr>
              <a:t>MILLFIELD</a:t>
            </a:r>
          </a:p>
        </p:txBody>
      </p:sp>
    </p:spTree>
    <p:extLst>
      <p:ext uri="{BB962C8B-B14F-4D97-AF65-F5344CB8AC3E}">
        <p14:creationId xmlns:p14="http://schemas.microsoft.com/office/powerpoint/2010/main" val="367197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7474" y="0"/>
            <a:ext cx="1905793" cy="1921883"/>
          </a:xfrm>
          <a:prstGeom prst="rect">
            <a:avLst/>
          </a:prstGeom>
        </p:spPr>
      </p:pic>
      <p:pic>
        <p:nvPicPr>
          <p:cNvPr id="7" name="Imagen 6">
            <a:extLst>
              <a:ext uri="{FF2B5EF4-FFF2-40B4-BE49-F238E27FC236}">
                <a16:creationId xmlns:a16="http://schemas.microsoft.com/office/drawing/2014/main" id="{8F972465-7245-4361-94CD-9D769D6FC2F3}"/>
              </a:ext>
            </a:extLst>
          </p:cNvPr>
          <p:cNvPicPr>
            <a:picLocks noChangeAspect="1"/>
          </p:cNvPicPr>
          <p:nvPr/>
        </p:nvPicPr>
        <p:blipFill rotWithShape="1">
          <a:blip r:embed="rId3"/>
          <a:srcRect l="81068" t="16605" r="6685" b="6890"/>
          <a:stretch/>
        </p:blipFill>
        <p:spPr>
          <a:xfrm>
            <a:off x="125778" y="1089221"/>
            <a:ext cx="1569459" cy="5188450"/>
          </a:xfrm>
          <a:prstGeom prst="rect">
            <a:avLst/>
          </a:prstGeom>
        </p:spPr>
      </p:pic>
      <p:sp>
        <p:nvSpPr>
          <p:cNvPr id="10" name="Rectangle 1">
            <a:extLst>
              <a:ext uri="{FF2B5EF4-FFF2-40B4-BE49-F238E27FC236}">
                <a16:creationId xmlns:a16="http://schemas.microsoft.com/office/drawing/2014/main" id="{BAD98EA4-E6FC-4FBD-AD65-F0ACF1ADBDAB}"/>
              </a:ext>
            </a:extLst>
          </p:cNvPr>
          <p:cNvSpPr>
            <a:spLocks noChangeArrowheads="1"/>
          </p:cNvSpPr>
          <p:nvPr/>
        </p:nvSpPr>
        <p:spPr bwMode="auto">
          <a:xfrm>
            <a:off x="1782454" y="1198462"/>
            <a:ext cx="6529339" cy="5514338"/>
          </a:xfrm>
          <a:prstGeom prst="rect">
            <a:avLst/>
          </a:prstGeom>
          <a:solidFill>
            <a:schemeClr val="accent1">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lvl="0" algn="ctr" defTabSz="914400" eaLnBrk="0" fontAlgn="base" hangingPunct="0">
              <a:spcBef>
                <a:spcPct val="0"/>
              </a:spcBef>
              <a:spcAft>
                <a:spcPct val="0"/>
              </a:spcAft>
            </a:pPr>
            <a:r>
              <a:rPr lang="es-ES" altLang="es-PE" sz="2400" b="1" dirty="0">
                <a:solidFill>
                  <a:srgbClr val="202124"/>
                </a:solidFill>
                <a:latin typeface="inherit"/>
              </a:rPr>
              <a:t>                     </a:t>
            </a:r>
          </a:p>
          <a:p>
            <a:pPr lvl="0" defTabSz="914400" eaLnBrk="0" fontAlgn="base" hangingPunct="0">
              <a:spcBef>
                <a:spcPct val="0"/>
              </a:spcBef>
              <a:spcAft>
                <a:spcPct val="0"/>
              </a:spcAft>
            </a:pPr>
            <a:r>
              <a:rPr lang="es-ES" altLang="es-PE" sz="2100" dirty="0">
                <a:solidFill>
                  <a:srgbClr val="202124"/>
                </a:solidFill>
                <a:latin typeface="inherit"/>
              </a:rPr>
              <a:t> </a:t>
            </a:r>
            <a:r>
              <a:rPr lang="es-ES" altLang="es-PE" sz="2100" b="1" dirty="0">
                <a:solidFill>
                  <a:srgbClr val="202124"/>
                </a:solidFill>
                <a:latin typeface="inherit"/>
              </a:rPr>
              <a:t>Millfield Enterprise </a:t>
            </a:r>
            <a:r>
              <a:rPr lang="es-ES" altLang="es-PE" sz="2100" dirty="0">
                <a:solidFill>
                  <a:srgbClr val="202124"/>
                </a:solidFill>
                <a:latin typeface="inherit"/>
              </a:rPr>
              <a:t>se encuentra realmente </a:t>
            </a:r>
          </a:p>
          <a:p>
            <a:pPr lvl="0" defTabSz="914400" eaLnBrk="0" fontAlgn="base" hangingPunct="0">
              <a:spcBef>
                <a:spcPct val="0"/>
              </a:spcBef>
              <a:spcAft>
                <a:spcPct val="0"/>
              </a:spcAft>
            </a:pPr>
            <a:r>
              <a:rPr lang="es-ES" altLang="es-PE" sz="2100" dirty="0">
                <a:solidFill>
                  <a:srgbClr val="202124"/>
                </a:solidFill>
                <a:latin typeface="inherit"/>
              </a:rPr>
              <a:t>orgulloso  de lo que hace y se esfuerza  </a:t>
            </a:r>
          </a:p>
          <a:p>
            <a:pPr lvl="0" defTabSz="914400" eaLnBrk="0" fontAlgn="base" hangingPunct="0">
              <a:spcBef>
                <a:spcPct val="0"/>
              </a:spcBef>
              <a:spcAft>
                <a:spcPct val="0"/>
              </a:spcAft>
            </a:pPr>
            <a:r>
              <a:rPr lang="es-ES" altLang="es-PE" sz="2100" dirty="0">
                <a:solidFill>
                  <a:srgbClr val="202124"/>
                </a:solidFill>
                <a:latin typeface="inherit"/>
              </a:rPr>
              <a:t>continuamente por mejorar, por esta razón es</a:t>
            </a:r>
          </a:p>
          <a:p>
            <a:pPr lvl="0" defTabSz="914400" eaLnBrk="0" fontAlgn="base" hangingPunct="0">
              <a:spcBef>
                <a:spcPct val="0"/>
              </a:spcBef>
              <a:spcAft>
                <a:spcPct val="0"/>
              </a:spcAft>
            </a:pPr>
            <a:r>
              <a:rPr lang="es-ES" altLang="es-PE" sz="2100" dirty="0">
                <a:solidFill>
                  <a:srgbClr val="202124"/>
                </a:solidFill>
                <a:latin typeface="inherit"/>
              </a:rPr>
              <a:t>miembro de Organismos Internacionales </a:t>
            </a:r>
          </a:p>
          <a:p>
            <a:pPr lvl="0" defTabSz="914400" eaLnBrk="0" fontAlgn="base" hangingPunct="0">
              <a:spcBef>
                <a:spcPct val="0"/>
              </a:spcBef>
              <a:spcAft>
                <a:spcPct val="0"/>
              </a:spcAft>
            </a:pPr>
            <a:r>
              <a:rPr lang="es-ES" altLang="es-PE" sz="2100" dirty="0">
                <a:solidFill>
                  <a:srgbClr val="202124"/>
                </a:solidFill>
                <a:latin typeface="inherit"/>
              </a:rPr>
              <a:t>relevantes para la  Industria, asegurando así</a:t>
            </a:r>
          </a:p>
          <a:p>
            <a:pPr lvl="0" defTabSz="914400" eaLnBrk="0" fontAlgn="base" hangingPunct="0">
              <a:spcBef>
                <a:spcPct val="0"/>
              </a:spcBef>
              <a:spcAft>
                <a:spcPct val="0"/>
              </a:spcAft>
            </a:pPr>
            <a:r>
              <a:rPr lang="es-ES" altLang="es-PE" sz="2100" dirty="0">
                <a:solidFill>
                  <a:srgbClr val="202124"/>
                </a:solidFill>
                <a:latin typeface="inherit"/>
              </a:rPr>
              <a:t> el mantenerse actualizado con la tendencia </a:t>
            </a:r>
          </a:p>
          <a:p>
            <a:pPr lvl="0" defTabSz="914400" eaLnBrk="0" fontAlgn="base" hangingPunct="0">
              <a:spcBef>
                <a:spcPct val="0"/>
              </a:spcBef>
              <a:spcAft>
                <a:spcPct val="0"/>
              </a:spcAft>
            </a:pPr>
            <a:r>
              <a:rPr lang="es-ES" altLang="es-PE" sz="2100" dirty="0">
                <a:solidFill>
                  <a:srgbClr val="202124"/>
                </a:solidFill>
                <a:latin typeface="inherit"/>
              </a:rPr>
              <a:t>del mercado  y la legislación vigente, razon</a:t>
            </a:r>
          </a:p>
          <a:p>
            <a:pPr lvl="0" defTabSz="914400" eaLnBrk="0" fontAlgn="base" hangingPunct="0">
              <a:spcBef>
                <a:spcPct val="0"/>
              </a:spcBef>
              <a:spcAft>
                <a:spcPct val="0"/>
              </a:spcAft>
            </a:pPr>
            <a:r>
              <a:rPr lang="es-ES" altLang="es-PE" sz="2100" dirty="0">
                <a:solidFill>
                  <a:srgbClr val="202124"/>
                </a:solidFill>
                <a:latin typeface="inherit"/>
              </a:rPr>
              <a:t> por la cual cultivan el desarrollo continuo  de todo el personal.  Forma parte de   organizaciones como</a:t>
            </a:r>
          </a:p>
          <a:p>
            <a:pPr lvl="0" defTabSz="914400" eaLnBrk="0" fontAlgn="base" hangingPunct="0">
              <a:spcBef>
                <a:spcPct val="0"/>
              </a:spcBef>
              <a:spcAft>
                <a:spcPct val="0"/>
              </a:spcAft>
            </a:pPr>
            <a:r>
              <a:rPr lang="es-ES" altLang="es-PE" sz="2100" dirty="0">
                <a:solidFill>
                  <a:srgbClr val="202124"/>
                </a:solidFill>
                <a:latin typeface="inherit"/>
              </a:rPr>
              <a:t>Tales como el   British Council quien inspecciona  </a:t>
            </a:r>
          </a:p>
          <a:p>
            <a:pPr lvl="0" defTabSz="914400" eaLnBrk="0" fontAlgn="base" hangingPunct="0">
              <a:spcBef>
                <a:spcPct val="0"/>
              </a:spcBef>
              <a:spcAft>
                <a:spcPct val="0"/>
              </a:spcAft>
            </a:pPr>
            <a:r>
              <a:rPr lang="es-ES" altLang="es-PE" sz="2100" dirty="0">
                <a:solidFill>
                  <a:srgbClr val="202124"/>
                </a:solidFill>
                <a:latin typeface="inherit"/>
              </a:rPr>
              <a:t>infraestructura, metodología, nivel de profesores  </a:t>
            </a:r>
            <a:r>
              <a:rPr lang="es-ES" altLang="es-PE" sz="2100" dirty="0" err="1">
                <a:solidFill>
                  <a:srgbClr val="202124"/>
                </a:solidFill>
                <a:latin typeface="inherit"/>
              </a:rPr>
              <a:t>etc</a:t>
            </a:r>
            <a:endParaRPr lang="es-ES" altLang="es-PE" sz="2100" dirty="0">
              <a:solidFill>
                <a:srgbClr val="202124"/>
              </a:solidFill>
              <a:latin typeface="inherit"/>
            </a:endParaRPr>
          </a:p>
          <a:p>
            <a:pPr lvl="0" defTabSz="914400" eaLnBrk="0" fontAlgn="base" hangingPunct="0">
              <a:spcBef>
                <a:spcPct val="0"/>
              </a:spcBef>
              <a:spcAft>
                <a:spcPct val="0"/>
              </a:spcAft>
            </a:pPr>
            <a:r>
              <a:rPr lang="es-ES" altLang="es-PE" sz="2100" dirty="0">
                <a:solidFill>
                  <a:srgbClr val="202124"/>
                </a:solidFill>
                <a:latin typeface="inherit"/>
              </a:rPr>
              <a:t> con el fin de obtener acreditación  para que los clientes  sepan que  se esta  brindando el mejor servicio que se puede.  Siempre es un honor recibir reconocimiento  por el trabajo  duro y Millfield esta muy agradecido por los premios  que ha ganado</a:t>
            </a:r>
          </a:p>
        </p:txBody>
      </p:sp>
      <p:sp>
        <p:nvSpPr>
          <p:cNvPr id="11" name="CuadroTexto 10">
            <a:extLst>
              <a:ext uri="{FF2B5EF4-FFF2-40B4-BE49-F238E27FC236}">
                <a16:creationId xmlns:a16="http://schemas.microsoft.com/office/drawing/2014/main" id="{E2E71759-25D8-400A-80CC-E6FB52F55B5C}"/>
              </a:ext>
            </a:extLst>
          </p:cNvPr>
          <p:cNvSpPr txBox="1"/>
          <p:nvPr/>
        </p:nvSpPr>
        <p:spPr>
          <a:xfrm>
            <a:off x="1569459" y="410967"/>
            <a:ext cx="5458015" cy="584775"/>
          </a:xfrm>
          <a:prstGeom prst="rect">
            <a:avLst/>
          </a:prstGeom>
          <a:noFill/>
        </p:spPr>
        <p:txBody>
          <a:bodyPr wrap="square" rtlCol="0">
            <a:spAutoFit/>
          </a:bodyPr>
          <a:lstStyle/>
          <a:p>
            <a:r>
              <a:rPr lang="es-ES" altLang="es-PE" sz="3200" b="1" dirty="0">
                <a:latin typeface="inherit"/>
              </a:rPr>
              <a:t>MEMBRESÍAS Y PREMIOS</a:t>
            </a:r>
            <a:endParaRPr lang="es-PE" sz="3200" dirty="0"/>
          </a:p>
        </p:txBody>
      </p:sp>
    </p:spTree>
    <p:extLst>
      <p:ext uri="{BB962C8B-B14F-4D97-AF65-F5344CB8AC3E}">
        <p14:creationId xmlns:p14="http://schemas.microsoft.com/office/powerpoint/2010/main" val="344275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01235" y="241193"/>
            <a:ext cx="6521878" cy="1672253"/>
            <a:chOff x="1507271" y="579893"/>
            <a:chExt cx="6053519" cy="1677287"/>
          </a:xfrm>
        </p:grpSpPr>
        <p:pic>
          <p:nvPicPr>
            <p:cNvPr id="3" name="Imagen 2"/>
            <p:cNvPicPr>
              <a:picLocks noChangeAspect="1"/>
            </p:cNvPicPr>
            <p:nvPr/>
          </p:nvPicPr>
          <p:blipFill>
            <a:blip r:embed="rId2"/>
            <a:stretch>
              <a:fillRect/>
            </a:stretch>
          </p:blipFill>
          <p:spPr>
            <a:xfrm>
              <a:off x="1560743" y="634945"/>
              <a:ext cx="5946576" cy="1469826"/>
            </a:xfrm>
            <a:prstGeom prst="rect">
              <a:avLst/>
            </a:prstGeom>
          </p:spPr>
        </p:pic>
        <p:sp>
          <p:nvSpPr>
            <p:cNvPr id="4" name="Shape 132"/>
            <p:cNvSpPr/>
            <p:nvPr/>
          </p:nvSpPr>
          <p:spPr>
            <a:xfrm>
              <a:off x="1507271" y="579893"/>
              <a:ext cx="6053519" cy="16772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800" dirty="0" err="1">
                  <a:latin typeface="Arial" panose="020B0604020202020204" pitchFamily="34" charset="0"/>
                  <a:ea typeface="Open Sans Extrabold" panose="020B0906030804020204" pitchFamily="34" charset="0"/>
                  <a:cs typeface="Arial" panose="020B0604020202020204" pitchFamily="34" charset="0"/>
                </a:rPr>
                <a:t>Millfield</a:t>
              </a:r>
              <a:r>
                <a:rPr lang="es-PE" sz="3800" dirty="0">
                  <a:latin typeface="Arial" panose="020B0604020202020204" pitchFamily="34" charset="0"/>
                  <a:ea typeface="Open Sans Extrabold" panose="020B0906030804020204" pitchFamily="34" charset="0"/>
                  <a:cs typeface="Arial" panose="020B0604020202020204" pitchFamily="34" charset="0"/>
                </a:rPr>
                <a:t> </a:t>
              </a:r>
              <a:r>
                <a:rPr lang="es-PE" sz="3200" dirty="0" err="1">
                  <a:latin typeface="Arial" panose="020B0604020202020204" pitchFamily="34" charset="0"/>
                  <a:ea typeface="Open Sans Extrabold" panose="020B0906030804020204" pitchFamily="34" charset="0"/>
                  <a:cs typeface="Arial" panose="020B0604020202020204" pitchFamily="34" charset="0"/>
                </a:rPr>
                <a:t>Holiday</a:t>
              </a:r>
              <a:r>
                <a:rPr lang="es-PE" sz="3200" dirty="0">
                  <a:latin typeface="Arial" panose="020B0604020202020204" pitchFamily="34" charset="0"/>
                  <a:ea typeface="Open Sans Extrabold" panose="020B0906030804020204" pitchFamily="34" charset="0"/>
                  <a:cs typeface="Arial" panose="020B0604020202020204" pitchFamily="34" charset="0"/>
                </a:rPr>
                <a:t> </a:t>
              </a:r>
              <a:r>
                <a:rPr lang="es-PE" sz="3200" dirty="0" err="1">
                  <a:latin typeface="Arial" panose="020B0604020202020204" pitchFamily="34" charset="0"/>
                  <a:ea typeface="Open Sans Extrabold" panose="020B0906030804020204" pitchFamily="34" charset="0"/>
                  <a:cs typeface="Arial" panose="020B0604020202020204" pitchFamily="34" charset="0"/>
                </a:rPr>
                <a:t>Courses</a:t>
              </a:r>
              <a:endParaRPr lang="es-PE" sz="3800" dirty="0">
                <a:latin typeface="Arial" panose="020B0604020202020204" pitchFamily="34" charset="0"/>
                <a:ea typeface="Open Sans Extrabold" panose="020B0906030804020204" pitchFamily="34" charset="0"/>
                <a:cs typeface="Arial" panose="020B0604020202020204" pitchFamily="34" charset="0"/>
              </a:endParaRPr>
            </a:p>
            <a:p>
              <a:pPr algn="ctr"/>
              <a:r>
                <a:rPr lang="es-PE" sz="3200" dirty="0">
                  <a:latin typeface="Arial" panose="020B0604020202020204" pitchFamily="34" charset="0"/>
                  <a:ea typeface="Open Sans Extrabold" panose="020B0906030804020204" pitchFamily="34" charset="0"/>
                  <a:cs typeface="Arial" panose="020B0604020202020204" pitchFamily="34" charset="0"/>
                </a:rPr>
                <a:t>2023</a:t>
              </a:r>
            </a:p>
            <a:p>
              <a:pPr algn="ctr"/>
              <a:endParaRPr sz="3200" dirty="0">
                <a:latin typeface="Arial" panose="020B0604020202020204" pitchFamily="34" charset="0"/>
                <a:ea typeface="Open Sans Extrabold" panose="020B0906030804020204" pitchFamily="34" charset="0"/>
                <a:cs typeface="Arial" panose="020B0604020202020204" pitchFamily="34" charset="0"/>
              </a:endParaRPr>
            </a:p>
          </p:txBody>
        </p:sp>
      </p:gr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049" y="361195"/>
            <a:ext cx="1169884" cy="1179761"/>
          </a:xfrm>
          <a:prstGeom prst="rect">
            <a:avLst/>
          </a:prstGeom>
        </p:spPr>
      </p:pic>
      <p:sp>
        <p:nvSpPr>
          <p:cNvPr id="15" name="CuadroTexto 14"/>
          <p:cNvSpPr txBox="1"/>
          <p:nvPr/>
        </p:nvSpPr>
        <p:spPr>
          <a:xfrm>
            <a:off x="827989" y="4925000"/>
            <a:ext cx="7943851" cy="1200329"/>
          </a:xfrm>
          <a:prstGeom prst="rect">
            <a:avLst/>
          </a:prstGeom>
          <a:noFill/>
        </p:spPr>
        <p:txBody>
          <a:bodyPr wrap="square" rtlCol="0">
            <a:spAutoFit/>
          </a:bodyPr>
          <a:lstStyle/>
          <a:p>
            <a:pPr algn="just"/>
            <a:r>
              <a:rPr lang="es-PE" dirty="0">
                <a:latin typeface="Arial" panose="020B0604020202020204" pitchFamily="34" charset="0"/>
                <a:cs typeface="Arial" panose="020B0604020202020204" pitchFamily="34" charset="0"/>
              </a:rPr>
              <a:t>El College es uno de los mejores de UK, el campus es grande, moderno y seguro, ubicado en Somerset, al sur de Londres. Además de aulas, dormitorios, y comedor tiene una infraestructura fabulosa, piscina olímpica, cancha de golf, teatros, cocina, galería de arte y mucho más..</a:t>
            </a: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66" y="2297902"/>
            <a:ext cx="4130386" cy="2359827"/>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0544" y="2315696"/>
            <a:ext cx="3521390" cy="2362140"/>
          </a:xfrm>
          <a:prstGeom prst="rect">
            <a:avLst/>
          </a:prstGeom>
        </p:spPr>
      </p:pic>
      <p:pic>
        <p:nvPicPr>
          <p:cNvPr id="9" name="Imagen 8">
            <a:extLst>
              <a:ext uri="{FF2B5EF4-FFF2-40B4-BE49-F238E27FC236}">
                <a16:creationId xmlns:a16="http://schemas.microsoft.com/office/drawing/2014/main" id="{CABDBBE0-C8A4-486E-A38B-CDE698196F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5386" y="6338682"/>
            <a:ext cx="5715000" cy="409575"/>
          </a:xfrm>
          <a:prstGeom prst="rect">
            <a:avLst/>
          </a:prstGeom>
        </p:spPr>
      </p:pic>
    </p:spTree>
    <p:extLst>
      <p:ext uri="{BB962C8B-B14F-4D97-AF65-F5344CB8AC3E}">
        <p14:creationId xmlns:p14="http://schemas.microsoft.com/office/powerpoint/2010/main" val="99347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96988518"/>
              </p:ext>
            </p:extLst>
          </p:nvPr>
        </p:nvGraphicFramePr>
        <p:xfrm>
          <a:off x="3429000" y="1900513"/>
          <a:ext cx="5425442" cy="4105127"/>
        </p:xfrm>
        <a:graphic>
          <a:graphicData uri="http://schemas.openxmlformats.org/drawingml/2006/table">
            <a:tbl>
              <a:tblPr firstRow="1" firstCol="1" bandRow="1">
                <a:tableStyleId>{5C22544A-7EE6-4342-B048-85BDC9FD1C3A}</a:tableStyleId>
              </a:tblPr>
              <a:tblGrid>
                <a:gridCol w="2712721">
                  <a:extLst>
                    <a:ext uri="{9D8B030D-6E8A-4147-A177-3AD203B41FA5}">
                      <a16:colId xmlns:a16="http://schemas.microsoft.com/office/drawing/2014/main" val="20000"/>
                    </a:ext>
                  </a:extLst>
                </a:gridCol>
                <a:gridCol w="2712721">
                  <a:extLst>
                    <a:ext uri="{9D8B030D-6E8A-4147-A177-3AD203B41FA5}">
                      <a16:colId xmlns:a16="http://schemas.microsoft.com/office/drawing/2014/main" val="20001"/>
                    </a:ext>
                  </a:extLst>
                </a:gridCol>
              </a:tblGrid>
              <a:tr h="294129">
                <a:tc>
                  <a:txBody>
                    <a:bodyPr/>
                    <a:lstStyle/>
                    <a:p>
                      <a:pPr>
                        <a:lnSpc>
                          <a:spcPct val="107000"/>
                        </a:lnSpc>
                        <a:spcAft>
                          <a:spcPts val="0"/>
                        </a:spcAft>
                        <a:tabLst>
                          <a:tab pos="2133600" algn="l"/>
                        </a:tabLst>
                      </a:pPr>
                      <a:r>
                        <a:rPr lang="es-PE" sz="1800" dirty="0">
                          <a:solidFill>
                            <a:schemeClr val="bg1"/>
                          </a:solidFill>
                          <a:effectLst/>
                        </a:rPr>
                        <a:t>Mañanas:</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dirty="0">
                          <a:solidFill>
                            <a:schemeClr val="bg1"/>
                          </a:solidFill>
                          <a:effectLst/>
                        </a:rPr>
                        <a:t> </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0"/>
                  </a:ext>
                </a:extLst>
              </a:tr>
              <a:tr h="294129">
                <a:tc>
                  <a:txBody>
                    <a:bodyPr/>
                    <a:lstStyle/>
                    <a:p>
                      <a:pPr>
                        <a:lnSpc>
                          <a:spcPct val="107000"/>
                        </a:lnSpc>
                        <a:spcAft>
                          <a:spcPts val="0"/>
                        </a:spcAft>
                        <a:tabLst>
                          <a:tab pos="2133600" algn="l"/>
                        </a:tabLst>
                      </a:pPr>
                      <a:r>
                        <a:rPr lang="es-PE" sz="1800">
                          <a:solidFill>
                            <a:schemeClr val="bg1"/>
                          </a:solidFill>
                          <a:effectLst/>
                        </a:rPr>
                        <a:t>9:00 am - 12:30pm	</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Lecciones de Inglés</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1"/>
                  </a:ext>
                </a:extLst>
              </a:tr>
              <a:tr h="294129">
                <a:tc>
                  <a:txBody>
                    <a:bodyPr/>
                    <a:lstStyle/>
                    <a:p>
                      <a:pPr>
                        <a:lnSpc>
                          <a:spcPct val="107000"/>
                        </a:lnSpc>
                        <a:spcAft>
                          <a:spcPts val="0"/>
                        </a:spcAft>
                      </a:pPr>
                      <a:r>
                        <a:rPr lang="es-PE" sz="1800">
                          <a:solidFill>
                            <a:schemeClr val="bg1"/>
                          </a:solidFill>
                          <a:effectLst/>
                        </a:rPr>
                        <a:t> </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Almuerzo</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2"/>
                  </a:ext>
                </a:extLst>
              </a:tr>
              <a:tr h="294129">
                <a:tc>
                  <a:txBody>
                    <a:bodyPr/>
                    <a:lstStyle/>
                    <a:p>
                      <a:pPr>
                        <a:lnSpc>
                          <a:spcPct val="107000"/>
                        </a:lnSpc>
                        <a:spcAft>
                          <a:spcPts val="0"/>
                        </a:spcAft>
                        <a:tabLst>
                          <a:tab pos="2133600" algn="l"/>
                        </a:tabLst>
                      </a:pPr>
                      <a:r>
                        <a:rPr lang="es-PE" sz="1800">
                          <a:solidFill>
                            <a:schemeClr val="bg1"/>
                          </a:solidFill>
                          <a:effectLst/>
                        </a:rPr>
                        <a:t>Tardes:	</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 </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3"/>
                  </a:ext>
                </a:extLst>
              </a:tr>
              <a:tr h="1192224">
                <a:tc>
                  <a:txBody>
                    <a:bodyPr/>
                    <a:lstStyle/>
                    <a:p>
                      <a:pPr>
                        <a:lnSpc>
                          <a:spcPct val="107000"/>
                        </a:lnSpc>
                        <a:spcAft>
                          <a:spcPts val="0"/>
                        </a:spcAft>
                        <a:tabLst>
                          <a:tab pos="2133600" algn="l"/>
                        </a:tabLst>
                      </a:pPr>
                      <a:r>
                        <a:rPr lang="es-PE" sz="1800" dirty="0">
                          <a:solidFill>
                            <a:schemeClr val="bg1"/>
                          </a:solidFill>
                          <a:effectLst/>
                        </a:rPr>
                        <a:t>1:30 pm - 4:00pm	</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dirty="0">
                          <a:solidFill>
                            <a:schemeClr val="bg1"/>
                          </a:solidFill>
                          <a:effectLst/>
                        </a:rPr>
                        <a:t>Diferentes actividades según la opción elegida:</a:t>
                      </a:r>
                      <a:endParaRPr lang="es-PE" sz="1100" dirty="0">
                        <a:solidFill>
                          <a:schemeClr val="bg1"/>
                        </a:solidFill>
                        <a:effectLst/>
                      </a:endParaRPr>
                    </a:p>
                    <a:p>
                      <a:pPr>
                        <a:lnSpc>
                          <a:spcPct val="107000"/>
                        </a:lnSpc>
                        <a:spcAft>
                          <a:spcPts val="0"/>
                        </a:spcAft>
                      </a:pPr>
                      <a:r>
                        <a:rPr lang="es-PE" sz="1800" dirty="0">
                          <a:solidFill>
                            <a:schemeClr val="bg1"/>
                          </a:solidFill>
                          <a:effectLst/>
                        </a:rPr>
                        <a:t>Clases de Inglés</a:t>
                      </a:r>
                      <a:endParaRPr lang="es-PE" sz="1100" dirty="0">
                        <a:solidFill>
                          <a:schemeClr val="bg1"/>
                        </a:solidFill>
                        <a:effectLst/>
                      </a:endParaRPr>
                    </a:p>
                    <a:p>
                      <a:pPr>
                        <a:lnSpc>
                          <a:spcPct val="107000"/>
                        </a:lnSpc>
                        <a:spcAft>
                          <a:spcPts val="0"/>
                        </a:spcAft>
                      </a:pPr>
                      <a:r>
                        <a:rPr lang="es-PE" sz="1800" dirty="0">
                          <a:solidFill>
                            <a:schemeClr val="bg1"/>
                          </a:solidFill>
                          <a:effectLst/>
                        </a:rPr>
                        <a:t>Deportes, arte, robótica,</a:t>
                      </a:r>
                      <a:endParaRPr lang="es-PE" sz="1100" dirty="0">
                        <a:solidFill>
                          <a:schemeClr val="bg1"/>
                        </a:solidFill>
                        <a:effectLst/>
                      </a:endParaRPr>
                    </a:p>
                    <a:p>
                      <a:pPr>
                        <a:lnSpc>
                          <a:spcPct val="107000"/>
                        </a:lnSpc>
                        <a:spcAft>
                          <a:spcPts val="0"/>
                        </a:spcAft>
                      </a:pPr>
                      <a:r>
                        <a:rPr lang="es-PE" sz="1800" dirty="0">
                          <a:solidFill>
                            <a:schemeClr val="bg1"/>
                          </a:solidFill>
                          <a:effectLst/>
                          <a:latin typeface="+mn-lt"/>
                          <a:ea typeface="+mn-ea"/>
                          <a:cs typeface="+mn-cs"/>
                        </a:rPr>
                        <a:t>cocina,</a:t>
                      </a:r>
                      <a:r>
                        <a:rPr lang="es-PE" sz="1800" baseline="0" dirty="0">
                          <a:solidFill>
                            <a:schemeClr val="bg1"/>
                          </a:solidFill>
                          <a:effectLst/>
                          <a:latin typeface="+mn-lt"/>
                          <a:ea typeface="+mn-ea"/>
                          <a:cs typeface="+mn-cs"/>
                        </a:rPr>
                        <a:t> música, baile, entre otros</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4"/>
                  </a:ext>
                </a:extLst>
              </a:tr>
              <a:tr h="298259">
                <a:tc>
                  <a:txBody>
                    <a:bodyPr/>
                    <a:lstStyle/>
                    <a:p>
                      <a:pPr>
                        <a:lnSpc>
                          <a:spcPct val="107000"/>
                        </a:lnSpc>
                        <a:spcAft>
                          <a:spcPts val="0"/>
                        </a:spcAft>
                        <a:tabLst>
                          <a:tab pos="2133600" algn="l"/>
                        </a:tabLst>
                      </a:pPr>
                      <a:r>
                        <a:rPr lang="es-PE" sz="1800" dirty="0">
                          <a:solidFill>
                            <a:schemeClr val="bg1"/>
                          </a:solidFill>
                          <a:effectLst/>
                        </a:rPr>
                        <a:t>4:30 pm – 6:00pm</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Descanso</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5"/>
                  </a:ext>
                </a:extLst>
              </a:tr>
              <a:tr h="294129">
                <a:tc>
                  <a:txBody>
                    <a:bodyPr/>
                    <a:lstStyle/>
                    <a:p>
                      <a:pPr>
                        <a:lnSpc>
                          <a:spcPct val="107000"/>
                        </a:lnSpc>
                        <a:spcAft>
                          <a:spcPts val="0"/>
                        </a:spcAft>
                        <a:tabLst>
                          <a:tab pos="2133600" algn="l"/>
                        </a:tabLst>
                      </a:pPr>
                      <a:r>
                        <a:rPr lang="es-PE" sz="1800">
                          <a:solidFill>
                            <a:schemeClr val="bg1"/>
                          </a:solidFill>
                          <a:effectLst/>
                        </a:rPr>
                        <a:t>Noches:</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 </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6"/>
                  </a:ext>
                </a:extLst>
              </a:tr>
              <a:tr h="294129">
                <a:tc>
                  <a:txBody>
                    <a:bodyPr/>
                    <a:lstStyle/>
                    <a:p>
                      <a:pPr>
                        <a:lnSpc>
                          <a:spcPct val="107000"/>
                        </a:lnSpc>
                        <a:spcAft>
                          <a:spcPts val="0"/>
                        </a:spcAft>
                        <a:tabLst>
                          <a:tab pos="2133600" algn="l"/>
                        </a:tabLst>
                      </a:pPr>
                      <a:r>
                        <a:rPr lang="es-PE" sz="1800" dirty="0">
                          <a:solidFill>
                            <a:schemeClr val="bg1"/>
                          </a:solidFill>
                          <a:effectLst/>
                        </a:rPr>
                        <a:t>8:00pm – 10:00pm</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a:solidFill>
                            <a:schemeClr val="bg1"/>
                          </a:solidFill>
                          <a:effectLst/>
                        </a:rPr>
                        <a:t>Programa Social</a:t>
                      </a:r>
                      <a:endParaRPr lang="es-PE"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7"/>
                  </a:ext>
                </a:extLst>
              </a:tr>
              <a:tr h="294129">
                <a:tc>
                  <a:txBody>
                    <a:bodyPr/>
                    <a:lstStyle/>
                    <a:p>
                      <a:pPr>
                        <a:lnSpc>
                          <a:spcPct val="107000"/>
                        </a:lnSpc>
                        <a:spcAft>
                          <a:spcPts val="0"/>
                        </a:spcAft>
                        <a:tabLst>
                          <a:tab pos="2133600" algn="l"/>
                        </a:tabLst>
                      </a:pPr>
                      <a:r>
                        <a:rPr lang="es-PE" sz="1800" dirty="0">
                          <a:solidFill>
                            <a:schemeClr val="bg1"/>
                          </a:solidFill>
                          <a:effectLst/>
                        </a:rPr>
                        <a:t> </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tc>
                  <a:txBody>
                    <a:bodyPr/>
                    <a:lstStyle/>
                    <a:p>
                      <a:pPr>
                        <a:lnSpc>
                          <a:spcPct val="107000"/>
                        </a:lnSpc>
                        <a:spcAft>
                          <a:spcPts val="0"/>
                        </a:spcAft>
                      </a:pPr>
                      <a:r>
                        <a:rPr lang="es-PE" sz="1800" dirty="0">
                          <a:solidFill>
                            <a:schemeClr val="bg1"/>
                          </a:solidFill>
                          <a:effectLst/>
                        </a:rPr>
                        <a:t>Hora de Dormir</a:t>
                      </a:r>
                      <a:endParaRPr lang="es-P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1768475" y="2239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4" name="Imagen 3"/>
          <p:cNvPicPr>
            <a:picLocks noChangeAspect="1"/>
          </p:cNvPicPr>
          <p:nvPr/>
        </p:nvPicPr>
        <p:blipFill>
          <a:blip r:embed="rId2"/>
          <a:stretch>
            <a:fillRect/>
          </a:stretch>
        </p:blipFill>
        <p:spPr>
          <a:xfrm>
            <a:off x="2441536" y="409417"/>
            <a:ext cx="4333260" cy="816618"/>
          </a:xfrm>
          <a:prstGeom prst="rect">
            <a:avLst/>
          </a:prstGeom>
        </p:spPr>
      </p:pic>
      <p:sp>
        <p:nvSpPr>
          <p:cNvPr id="5" name="Shape 132"/>
          <p:cNvSpPr/>
          <p:nvPr/>
        </p:nvSpPr>
        <p:spPr>
          <a:xfrm>
            <a:off x="2196042" y="490583"/>
            <a:ext cx="4824248" cy="6873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800" dirty="0">
                <a:latin typeface="Arial" panose="020B0604020202020204" pitchFamily="34" charset="0"/>
                <a:ea typeface="Open Sans Extrabold" panose="020B0906030804020204" pitchFamily="34" charset="0"/>
                <a:cs typeface="Arial" panose="020B0604020202020204" pitchFamily="34" charset="0"/>
              </a:rPr>
              <a:t>Un día en </a:t>
            </a:r>
            <a:r>
              <a:rPr lang="es-PE" sz="3800" dirty="0" err="1">
                <a:latin typeface="Arial" panose="020B0604020202020204" pitchFamily="34" charset="0"/>
                <a:ea typeface="Open Sans Extrabold" panose="020B0906030804020204" pitchFamily="34" charset="0"/>
                <a:cs typeface="Arial" panose="020B0604020202020204" pitchFamily="34" charset="0"/>
              </a:rPr>
              <a:t>Millfield</a:t>
            </a:r>
            <a:endParaRPr sz="3800" dirty="0">
              <a:latin typeface="Arial" panose="020B0604020202020204" pitchFamily="34" charset="0"/>
              <a:ea typeface="Open Sans Extrabold" panose="020B0906030804020204" pitchFamily="34" charset="0"/>
              <a:cs typeface="Arial" panose="020B0604020202020204" pitchFamily="34" charset="0"/>
            </a:endParaRPr>
          </a:p>
        </p:txBody>
      </p:sp>
      <p:pic>
        <p:nvPicPr>
          <p:cNvPr id="6"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591" y="227845"/>
            <a:ext cx="1221592" cy="1231906"/>
          </a:xfrm>
          <a:prstGeom prst="rect">
            <a:avLst/>
          </a:prstGeom>
        </p:spPr>
      </p:pic>
      <p:pic>
        <p:nvPicPr>
          <p:cNvPr id="7" name="Imagen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3360" y="1458184"/>
            <a:ext cx="3002280" cy="2251710"/>
          </a:xfrm>
          <a:prstGeom prst="rect">
            <a:avLst/>
          </a:prstGeom>
        </p:spPr>
      </p:pic>
      <p:pic>
        <p:nvPicPr>
          <p:cNvPr id="8" name="Imagen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3829" y="3814006"/>
            <a:ext cx="3009291" cy="2256968"/>
          </a:xfrm>
          <a:prstGeom prst="rect">
            <a:avLst/>
          </a:prstGeom>
        </p:spPr>
      </p:pic>
      <p:pic>
        <p:nvPicPr>
          <p:cNvPr id="15" name="Imagen 14">
            <a:extLst>
              <a:ext uri="{FF2B5EF4-FFF2-40B4-BE49-F238E27FC236}">
                <a16:creationId xmlns:a16="http://schemas.microsoft.com/office/drawing/2014/main" id="{EB55C2CD-34B9-49A9-82C2-DC2D6358E8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5386" y="6338682"/>
            <a:ext cx="5715000" cy="409575"/>
          </a:xfrm>
          <a:prstGeom prst="rect">
            <a:avLst/>
          </a:prstGeom>
        </p:spPr>
      </p:pic>
    </p:spTree>
    <p:extLst>
      <p:ext uri="{BB962C8B-B14F-4D97-AF65-F5344CB8AC3E}">
        <p14:creationId xmlns:p14="http://schemas.microsoft.com/office/powerpoint/2010/main" val="159013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733" y="132329"/>
            <a:ext cx="5844522" cy="1638101"/>
          </a:xfrm>
          <a:prstGeom prst="rect">
            <a:avLst/>
          </a:prstGeom>
        </p:spPr>
      </p:pic>
      <p:sp>
        <p:nvSpPr>
          <p:cNvPr id="5" name="Shape 132"/>
          <p:cNvSpPr/>
          <p:nvPr/>
        </p:nvSpPr>
        <p:spPr>
          <a:xfrm>
            <a:off x="-151067" y="329163"/>
            <a:ext cx="6159375"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rPr>
              <a:t>Actividades opcionales durante las tardes</a:t>
            </a:r>
            <a:endParaRPr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05700"/>
            <a:ext cx="1169884" cy="1179761"/>
          </a:xfrm>
          <a:prstGeom prst="rect">
            <a:avLst/>
          </a:prstGeom>
        </p:spPr>
      </p:pic>
      <p:sp>
        <p:nvSpPr>
          <p:cNvPr id="19" name="CuadroTexto 18"/>
          <p:cNvSpPr txBox="1"/>
          <p:nvPr/>
        </p:nvSpPr>
        <p:spPr>
          <a:xfrm>
            <a:off x="373431" y="2321715"/>
            <a:ext cx="4847227" cy="1477328"/>
          </a:xfrm>
          <a:prstGeom prst="rect">
            <a:avLst/>
          </a:prstGeom>
          <a:noFill/>
        </p:spPr>
        <p:txBody>
          <a:bodyPr wrap="square" rtlCol="0">
            <a:spAutoFit/>
          </a:bodyPr>
          <a:lstStyle/>
          <a:p>
            <a:pPr marL="285750" indent="-285750" algn="just">
              <a:buClr>
                <a:srgbClr val="0066FF"/>
              </a:buClr>
              <a:buSzPct val="125000"/>
              <a:buFont typeface="Wingdings" panose="05000000000000000000" pitchFamily="2" charset="2"/>
              <a:buChar char="Ø"/>
            </a:pPr>
            <a:r>
              <a:rPr lang="es-ES" altLang="es-PE" dirty="0">
                <a:latin typeface="Arial" pitchFamily="34" charset="0"/>
                <a:ea typeface="Cambria Math" panose="02040503050406030204" pitchFamily="18" charset="0"/>
                <a:cs typeface="Arial" pitchFamily="34" charset="0"/>
              </a:rPr>
              <a:t>Deportes y recreación: Hockey, fútbol, natación, squash, bádminton, esgrima, equitación, teatro, cocina, música, baile, moda, robótica , cine , golf, </a:t>
            </a:r>
            <a:r>
              <a:rPr lang="es-ES" altLang="es-PE" dirty="0" err="1">
                <a:latin typeface="Arial" pitchFamily="34" charset="0"/>
                <a:ea typeface="Cambria Math" panose="02040503050406030204" pitchFamily="18" charset="0"/>
                <a:cs typeface="Arial" pitchFamily="34" charset="0"/>
              </a:rPr>
              <a:t>tennis,y</a:t>
            </a:r>
            <a:r>
              <a:rPr lang="es-ES" altLang="es-PE" dirty="0">
                <a:latin typeface="Arial" pitchFamily="34" charset="0"/>
                <a:ea typeface="Cambria Math" panose="02040503050406030204" pitchFamily="18" charset="0"/>
                <a:cs typeface="Arial" pitchFamily="34" charset="0"/>
              </a:rPr>
              <a:t> mucho más.</a:t>
            </a:r>
          </a:p>
        </p:txBody>
      </p:sp>
      <p:pic>
        <p:nvPicPr>
          <p:cNvPr id="13" name="Imagen 12"/>
          <p:cNvPicPr>
            <a:picLocks noChangeAspect="1"/>
          </p:cNvPicPr>
          <p:nvPr/>
        </p:nvPicPr>
        <p:blipFill rotWithShape="1">
          <a:blip r:embed="rId4"/>
          <a:srcRect l="6023" t="33636" r="57386" b="17091"/>
          <a:stretch/>
        </p:blipFill>
        <p:spPr>
          <a:xfrm>
            <a:off x="549531" y="4458457"/>
            <a:ext cx="1812871" cy="1525740"/>
          </a:xfrm>
          <a:prstGeom prst="rect">
            <a:avLst/>
          </a:prstGeom>
        </p:spPr>
      </p:pic>
      <p:pic>
        <p:nvPicPr>
          <p:cNvPr id="16" name="Imagen 15"/>
          <p:cNvPicPr>
            <a:picLocks noChangeAspect="1"/>
          </p:cNvPicPr>
          <p:nvPr/>
        </p:nvPicPr>
        <p:blipFill rotWithShape="1">
          <a:blip r:embed="rId5"/>
          <a:srcRect l="5454" t="17818" r="57045" b="30000"/>
          <a:stretch/>
        </p:blipFill>
        <p:spPr>
          <a:xfrm>
            <a:off x="4450334" y="4468680"/>
            <a:ext cx="1823225" cy="1585654"/>
          </a:xfrm>
          <a:prstGeom prst="rect">
            <a:avLst/>
          </a:prstGeom>
        </p:spPr>
      </p:pic>
      <p:sp>
        <p:nvSpPr>
          <p:cNvPr id="25" name="CuadroTexto 24"/>
          <p:cNvSpPr txBox="1"/>
          <p:nvPr/>
        </p:nvSpPr>
        <p:spPr>
          <a:xfrm>
            <a:off x="2958994" y="6356339"/>
            <a:ext cx="3365024" cy="369332"/>
          </a:xfrm>
          <a:prstGeom prst="rect">
            <a:avLst/>
          </a:prstGeom>
          <a:noFill/>
        </p:spPr>
        <p:txBody>
          <a:bodyPr wrap="none" rtlCol="0">
            <a:spAutoFit/>
          </a:bodyPr>
          <a:lstStyle/>
          <a:p>
            <a:r>
              <a:rPr lang="es-ES" b="1" dirty="0">
                <a:latin typeface="Arial Black" panose="020B0A04020102020204" pitchFamily="34" charset="0"/>
              </a:rPr>
              <a:t>Actitud  mental positiva!!</a:t>
            </a:r>
            <a:endParaRPr lang="es-PE" b="1" dirty="0">
              <a:latin typeface="Arial Black" panose="020B0A04020102020204" pitchFamily="34" charset="0"/>
            </a:endParaRPr>
          </a:p>
        </p:txBody>
      </p:sp>
      <p:pic>
        <p:nvPicPr>
          <p:cNvPr id="2" name="Imagen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99766" y="4397970"/>
            <a:ext cx="1686800" cy="1686800"/>
          </a:xfrm>
          <a:prstGeom prst="rect">
            <a:avLst/>
          </a:prstGeom>
        </p:spPr>
      </p:pic>
      <p:pic>
        <p:nvPicPr>
          <p:cNvPr id="3" name="Imagen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80273" y="4498637"/>
            <a:ext cx="2034320" cy="1525740"/>
          </a:xfrm>
          <a:prstGeom prst="rect">
            <a:avLst/>
          </a:prstGeom>
        </p:spPr>
      </p:pic>
      <p:pic>
        <p:nvPicPr>
          <p:cNvPr id="7" name="Imagen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455037" y="1199296"/>
            <a:ext cx="3094687" cy="3094687"/>
          </a:xfrm>
          <a:prstGeom prst="ellipse">
            <a:avLst/>
          </a:prstGeom>
          <a:ln w="63500" cap="rnd">
            <a:solidFill>
              <a:srgbClr val="FF99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681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733" y="132329"/>
            <a:ext cx="5844522" cy="1638101"/>
          </a:xfrm>
          <a:prstGeom prst="rect">
            <a:avLst/>
          </a:prstGeom>
        </p:spPr>
      </p:pic>
      <p:sp>
        <p:nvSpPr>
          <p:cNvPr id="5" name="Shape 132"/>
          <p:cNvSpPr/>
          <p:nvPr/>
        </p:nvSpPr>
        <p:spPr>
          <a:xfrm>
            <a:off x="-151067" y="329163"/>
            <a:ext cx="6159375"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rPr>
              <a:t>Actividades opcionales durante las tardes</a:t>
            </a:r>
            <a:endParaRPr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05700"/>
            <a:ext cx="1169884" cy="1179761"/>
          </a:xfrm>
          <a:prstGeom prst="rect">
            <a:avLst/>
          </a:prstGeom>
        </p:spPr>
      </p:pic>
      <p:sp>
        <p:nvSpPr>
          <p:cNvPr id="19" name="CuadroTexto 18"/>
          <p:cNvSpPr txBox="1"/>
          <p:nvPr/>
        </p:nvSpPr>
        <p:spPr>
          <a:xfrm>
            <a:off x="118250" y="1967264"/>
            <a:ext cx="4847227" cy="4780796"/>
          </a:xfrm>
          <a:prstGeom prst="rect">
            <a:avLst/>
          </a:prstGeom>
          <a:noFill/>
        </p:spPr>
        <p:txBody>
          <a:bodyPr wrap="square" rtlCol="0">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Millfield ofrece una amplia gama de actividades divertidas para que los estudiantes participen durante cuatro tardes a la semana. Los estudiantes pueden elegir una opción por semana.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02124"/>
                </a:solidFill>
                <a:effectLst/>
                <a:latin typeface="inherit"/>
                <a:ea typeface="Times New Roman" panose="02020603050405020304" pitchFamily="18" charset="0"/>
                <a:cs typeface="Courier New" panose="02070309020205020404" pitchFamily="49" charset="0"/>
              </a:rPr>
              <a:t>*Esta opción tendrá un costo adicional  cargo de 100 GBP por semana además de  precio del curso.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Talleres de inglés (nuevo) Semanas 1-6</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dirty="0">
                <a:solidFill>
                  <a:srgbClr val="202124"/>
                </a:solidFill>
                <a:effectLst/>
                <a:latin typeface="inherit"/>
                <a:ea typeface="Times New Roman" panose="02020603050405020304" pitchFamily="18" charset="0"/>
                <a:cs typeface="Courier New" panose="02070309020205020404" pitchFamily="49" charset="0"/>
              </a:rPr>
              <a:t>OCUPACIONES</a:t>
            </a:r>
            <a:endParaRPr lang="es-PE"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Los estudiantes pueden optar por estudiar 8 horas adicionales de inglés por semana eligiendo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Opción de tarde de talleres de inglés, o elija entre una variedad de actividades.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TARDES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INGLÉS EXTRA2 y 5</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Texto 24"/>
          <p:cNvSpPr txBox="1"/>
          <p:nvPr/>
        </p:nvSpPr>
        <p:spPr>
          <a:xfrm>
            <a:off x="2958994" y="6356339"/>
            <a:ext cx="3365024" cy="369332"/>
          </a:xfrm>
          <a:prstGeom prst="rect">
            <a:avLst/>
          </a:prstGeom>
          <a:noFill/>
        </p:spPr>
        <p:txBody>
          <a:bodyPr wrap="none" rtlCol="0">
            <a:spAutoFit/>
          </a:bodyPr>
          <a:lstStyle/>
          <a:p>
            <a:r>
              <a:rPr lang="es-ES" b="1" dirty="0">
                <a:latin typeface="Arial Black" panose="020B0A04020102020204" pitchFamily="34" charset="0"/>
              </a:rPr>
              <a:t>Actitud  mental positiva!!</a:t>
            </a:r>
            <a:endParaRPr lang="es-PE" b="1" dirty="0">
              <a:latin typeface="Arial Black" panose="020B0A04020102020204" pitchFamily="34" charset="0"/>
            </a:endParaRPr>
          </a:p>
        </p:txBody>
      </p:sp>
      <p:pic>
        <p:nvPicPr>
          <p:cNvPr id="9" name="Imagen 8" descr="Un niño sentado en el pasto&#10;&#10;Descripción generada automáticamente con confianza media">
            <a:extLst>
              <a:ext uri="{FF2B5EF4-FFF2-40B4-BE49-F238E27FC236}">
                <a16:creationId xmlns:a16="http://schemas.microsoft.com/office/drawing/2014/main" id="{9F78A0F5-E206-49A8-9F83-523BB634909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793" t="705"/>
          <a:stretch/>
        </p:blipFill>
        <p:spPr>
          <a:xfrm>
            <a:off x="5178175" y="2438474"/>
            <a:ext cx="3421450" cy="2896031"/>
          </a:xfrm>
          <a:prstGeom prst="rect">
            <a:avLst/>
          </a:prstGeom>
          <a:solidFill>
            <a:srgbClr val="FFFFFF">
              <a:shade val="85000"/>
            </a:srgbClr>
          </a:solidFill>
          <a:ln w="190500" cap="rnd">
            <a:solidFill>
              <a:srgbClr val="FF66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6421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733" y="132329"/>
            <a:ext cx="5844522" cy="1638101"/>
          </a:xfrm>
          <a:prstGeom prst="rect">
            <a:avLst/>
          </a:prstGeom>
        </p:spPr>
      </p:pic>
      <p:sp>
        <p:nvSpPr>
          <p:cNvPr id="5" name="Shape 132"/>
          <p:cNvSpPr/>
          <p:nvPr/>
        </p:nvSpPr>
        <p:spPr>
          <a:xfrm>
            <a:off x="-151067" y="329163"/>
            <a:ext cx="6159375"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800" b="1">
                <a:solidFill>
                  <a:srgbClr val="FFFFFF"/>
                </a:solidFill>
                <a:latin typeface="Arial"/>
                <a:ea typeface="Arial"/>
                <a:cs typeface="Arial"/>
                <a:sym typeface="Arial"/>
              </a:defRPr>
            </a:lvl1pPr>
          </a:lstStyle>
          <a:p>
            <a:pPr algn="ctr"/>
            <a:r>
              <a:rPr lang="es-PE"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rPr>
              <a:t>Actividades opcionales durante las tardes</a:t>
            </a:r>
            <a:endParaRPr sz="3200" dirty="0">
              <a:solidFill>
                <a:schemeClr val="bg1">
                  <a:lumMod val="95000"/>
                </a:schemeClr>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400" y="105700"/>
            <a:ext cx="1169884" cy="1179761"/>
          </a:xfrm>
          <a:prstGeom prst="rect">
            <a:avLst/>
          </a:prstGeom>
        </p:spPr>
      </p:pic>
      <p:sp>
        <p:nvSpPr>
          <p:cNvPr id="19" name="CuadroTexto 18"/>
          <p:cNvSpPr txBox="1"/>
          <p:nvPr/>
        </p:nvSpPr>
        <p:spPr>
          <a:xfrm>
            <a:off x="164096" y="2252651"/>
            <a:ext cx="5388698" cy="4308872"/>
          </a:xfrm>
          <a:prstGeom prst="rect">
            <a:avLst/>
          </a:prstGeom>
          <a:noFill/>
        </p:spPr>
        <p:txBody>
          <a:bodyPr wrap="square" rtlCol="0">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Periodismo</a:t>
            </a:r>
            <a:r>
              <a:rPr lang="es-ES" sz="1800" dirty="0">
                <a:solidFill>
                  <a:srgbClr val="202124"/>
                </a:solidFill>
                <a:effectLst/>
                <a:latin typeface="inherit"/>
                <a:ea typeface="Times New Roman" panose="02020603050405020304" pitchFamily="18" charset="0"/>
                <a:cs typeface="Courier New" panose="02070309020205020404" pitchFamily="49" charset="0"/>
              </a:rPr>
              <a:t>: analizar los medios, escribir un artículo, titulares de periódicos,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inherit"/>
                <a:ea typeface="Times New Roman" panose="02020603050405020304" pitchFamily="18" charset="0"/>
                <a:cs typeface="Courier New" panose="02070309020205020404" pitchFamily="49" charset="0"/>
              </a:rPr>
              <a:t>entrevistar gente, crear un periódico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Sostenibilidad ambiental</a:t>
            </a:r>
            <a:r>
              <a:rPr lang="es-ES" sz="1800" dirty="0">
                <a:solidFill>
                  <a:srgbClr val="202124"/>
                </a:solidFill>
                <a:effectLst/>
                <a:latin typeface="inherit"/>
                <a:ea typeface="Times New Roman" panose="02020603050405020304" pitchFamily="18" charset="0"/>
                <a:cs typeface="Courier New" panose="02070309020205020404" pitchFamily="49" charset="0"/>
              </a:rPr>
              <a:t>: midiendo su </a:t>
            </a:r>
            <a:r>
              <a:rPr lang="es-ES" sz="1800" dirty="0" err="1">
                <a:solidFill>
                  <a:srgbClr val="202124"/>
                </a:solidFill>
                <a:effectLst/>
                <a:latin typeface="inherit"/>
                <a:ea typeface="Times New Roman" panose="02020603050405020304" pitchFamily="18" charset="0"/>
                <a:cs typeface="Courier New" panose="02070309020205020404" pitchFamily="49" charset="0"/>
              </a:rPr>
              <a:t>huella</a:t>
            </a:r>
            <a:r>
              <a:rPr lang="es-ES" dirty="0" err="1">
                <a:solidFill>
                  <a:srgbClr val="202124"/>
                </a:solidFill>
                <a:latin typeface="inherit"/>
                <a:ea typeface="Times New Roman" panose="02020603050405020304" pitchFamily="18" charset="0"/>
                <a:cs typeface="Courier New" panose="02070309020205020404" pitchFamily="49" charset="0"/>
              </a:rPr>
              <a:t>‘</a:t>
            </a:r>
            <a:r>
              <a:rPr lang="es-ES" sz="1800" dirty="0" err="1">
                <a:solidFill>
                  <a:srgbClr val="202124"/>
                </a:solidFill>
                <a:effectLst/>
                <a:latin typeface="inherit"/>
                <a:ea typeface="Times New Roman" panose="02020603050405020304" pitchFamily="18" charset="0"/>
                <a:cs typeface="Courier New" panose="02070309020205020404" pitchFamily="49" charset="0"/>
              </a:rPr>
              <a:t>ecológica</a:t>
            </a:r>
            <a:r>
              <a:rPr lang="es-ES" sz="1800" dirty="0">
                <a:solidFill>
                  <a:srgbClr val="202124"/>
                </a:solidFill>
                <a:effectLst/>
                <a:latin typeface="inherit"/>
                <a:ea typeface="Times New Roman" panose="02020603050405020304" pitchFamily="18" charset="0"/>
                <a:cs typeface="Courier New" panose="02070309020205020404" pitchFamily="49" charset="0"/>
              </a:rPr>
              <a:t>, cero desperdicio de alimentos desafío, toma de decisiones sostenibles, cambio climático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err="1">
                <a:solidFill>
                  <a:srgbClr val="202124"/>
                </a:solidFill>
                <a:effectLst/>
                <a:latin typeface="inherit"/>
                <a:ea typeface="Times New Roman" panose="02020603050405020304" pitchFamily="18" charset="0"/>
                <a:cs typeface="Courier New" panose="02070309020205020404" pitchFamily="49" charset="0"/>
              </a:rPr>
              <a:t>Vlogging</a:t>
            </a:r>
            <a:r>
              <a:rPr lang="es-ES" sz="1800" dirty="0">
                <a:solidFill>
                  <a:srgbClr val="202124"/>
                </a:solidFill>
                <a:effectLst/>
                <a:latin typeface="inherit"/>
                <a:ea typeface="Times New Roman" panose="02020603050405020304" pitchFamily="18" charset="0"/>
                <a:cs typeface="Courier New" panose="02070309020205020404" pitchFamily="49" charset="0"/>
              </a:rPr>
              <a:t>: preparación y creación de un Blog en inglés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Escritura creativa</a:t>
            </a:r>
            <a:r>
              <a:rPr lang="es-ES" sz="1800" dirty="0">
                <a:solidFill>
                  <a:srgbClr val="202124"/>
                </a:solidFill>
                <a:effectLst/>
                <a:latin typeface="inherit"/>
                <a:ea typeface="Times New Roman" panose="02020603050405020304" pitchFamily="18" charset="0"/>
                <a:cs typeface="Courier New" panose="02070309020205020404" pitchFamily="49" charset="0"/>
              </a:rPr>
              <a:t>: uso de recursos literarios: símiles, metáforas, aliteraciones, onomatopeya, caracterización, escritura de cuentos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b="1" u="sng" dirty="0">
                <a:solidFill>
                  <a:srgbClr val="202124"/>
                </a:solidFill>
                <a:effectLst/>
                <a:latin typeface="inherit"/>
                <a:ea typeface="Times New Roman" panose="02020603050405020304" pitchFamily="18" charset="0"/>
                <a:cs typeface="Courier New" panose="02070309020205020404" pitchFamily="49" charset="0"/>
              </a:rPr>
              <a:t>Shakespeare</a:t>
            </a:r>
            <a:r>
              <a:rPr lang="es-ES" sz="1800" dirty="0">
                <a:solidFill>
                  <a:srgbClr val="202124"/>
                </a:solidFill>
                <a:effectLst/>
                <a:latin typeface="inherit"/>
                <a:ea typeface="Times New Roman" panose="02020603050405020304" pitchFamily="18" charset="0"/>
                <a:cs typeface="Courier New" panose="02070309020205020404" pitchFamily="49" charset="0"/>
              </a:rPr>
              <a:t>: lenguaje de Shakespeare, modismos, estudiar una obra de teatro, representar una corta actuación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Un grupo de personas con paraguas en la calle&#10;&#10;Descripción generada automáticamente con confianza media">
            <a:extLst>
              <a:ext uri="{FF2B5EF4-FFF2-40B4-BE49-F238E27FC236}">
                <a16:creationId xmlns:a16="http://schemas.microsoft.com/office/drawing/2014/main" id="{1317770D-572F-4CDA-83E5-A7E7F395781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994" r="14235"/>
          <a:stretch/>
        </p:blipFill>
        <p:spPr>
          <a:xfrm>
            <a:off x="5700873" y="2804845"/>
            <a:ext cx="3279031" cy="2504593"/>
          </a:xfrm>
          <a:prstGeom prst="ellipse">
            <a:avLst/>
          </a:prstGeom>
          <a:ln w="190500" cap="rnd">
            <a:solidFill>
              <a:srgbClr val="FF66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96449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2436</TotalTime>
  <Words>1043</Words>
  <Application>Microsoft Office PowerPoint</Application>
  <PresentationFormat>Presentación en pantalla (4:3)</PresentationFormat>
  <Paragraphs>133</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Amasis MT Pro Black</vt:lpstr>
      <vt:lpstr>Arial</vt:lpstr>
      <vt:lpstr>Arial Black</vt:lpstr>
      <vt:lpstr>Calibri</vt:lpstr>
      <vt:lpstr>Calibri Light</vt:lpstr>
      <vt:lpstr>inherit</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Cecilia Cavalie</cp:lastModifiedBy>
  <cp:revision>174</cp:revision>
  <dcterms:created xsi:type="dcterms:W3CDTF">2016-08-19T15:25:20Z</dcterms:created>
  <dcterms:modified xsi:type="dcterms:W3CDTF">2023-03-03T05:39:49Z</dcterms:modified>
</cp:coreProperties>
</file>