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Comfortaa" panose="020B0604020202020204" charset="0"/>
      <p:regular r:id="rId13"/>
      <p:bold r:id="rId14"/>
    </p:embeddedFont>
    <p:embeddedFont>
      <p:font typeface="Impact" panose="020B0806030902050204" pitchFamily="34" charset="0"/>
      <p:regular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E776E3-2358-4D7A-AA54-79A828B413B3}">
  <a:tblStyle styleId="{BAE776E3-2358-4D7A-AA54-79A828B413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cilia C" userId="bbe25b8a33fcc0ec" providerId="LiveId" clId="{8DF8E115-D9E6-4538-86BC-13E7F06CEB2F}"/>
    <pc:docChg chg="modSld">
      <pc:chgData name="Cecilia C" userId="bbe25b8a33fcc0ec" providerId="LiveId" clId="{8DF8E115-D9E6-4538-86BC-13E7F06CEB2F}" dt="2024-05-21T03:35:32.655" v="1" actId="14100"/>
      <pc:docMkLst>
        <pc:docMk/>
      </pc:docMkLst>
      <pc:sldChg chg="modSp mod">
        <pc:chgData name="Cecilia C" userId="bbe25b8a33fcc0ec" providerId="LiveId" clId="{8DF8E115-D9E6-4538-86BC-13E7F06CEB2F}" dt="2024-05-21T03:35:32.655" v="1" actId="14100"/>
        <pc:sldMkLst>
          <pc:docMk/>
          <pc:sldMk cId="0" sldId="260"/>
        </pc:sldMkLst>
        <pc:spChg chg="mod">
          <ac:chgData name="Cecilia C" userId="bbe25b8a33fcc0ec" providerId="LiveId" clId="{8DF8E115-D9E6-4538-86BC-13E7F06CEB2F}" dt="2024-05-21T03:35:32.655" v="1" actId="14100"/>
          <ac:spMkLst>
            <pc:docMk/>
            <pc:sldMk cId="0" sldId="260"/>
            <ac:spMk id="8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c7184a8681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c7184a8681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c7184a868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c7184a868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c7184a868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c7184a868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184a868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184a868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c7184a868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c7184a868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c7184a8681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c7184a8681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c81597db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c81597db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c7184a868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c7184a868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7184a8681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c7184a8681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4320" r="6225"/>
          <a:stretch/>
        </p:blipFill>
        <p:spPr>
          <a:xfrm>
            <a:off x="1337800" y="0"/>
            <a:ext cx="682951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7113" y="1305487"/>
            <a:ext cx="5009775" cy="25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7449" y="2072575"/>
            <a:ext cx="1101125" cy="110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052" y="2021188"/>
            <a:ext cx="1106000" cy="110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8263" y="454862"/>
            <a:ext cx="6467475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14600" y="3974262"/>
            <a:ext cx="4314825" cy="86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775" y="109625"/>
            <a:ext cx="6368440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44553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76" y="68350"/>
            <a:ext cx="638750" cy="6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5698225" y="381000"/>
            <a:ext cx="3283200" cy="52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7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ILAC es una de las escuelas de inglés más premiadas del mundo, con campus</a:t>
            </a:r>
            <a:endParaRPr sz="17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7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en Toronto y Vancouver. Cada año, ILAC es reconocida por su compromiso con la excelencia en la capacitación en inglés y en el servicio al cliente. ILAC cada año le da la bienvenida a estudiantes de más de 75 países, lo que la convierte en una de las escuelas más diversas del mundo para aprender INGLÉS.</a:t>
            </a:r>
            <a:endParaRPr sz="17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500" y="495425"/>
            <a:ext cx="7611000" cy="45467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/>
        </p:nvSpPr>
        <p:spPr>
          <a:xfrm>
            <a:off x="63450" y="-79375"/>
            <a:ext cx="90171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400">
                <a:solidFill>
                  <a:schemeClr val="accent4"/>
                </a:solidFill>
                <a:latin typeface="Impact"/>
                <a:ea typeface="Impact"/>
                <a:cs typeface="Impact"/>
                <a:sym typeface="Impact"/>
              </a:rPr>
              <a:t>SUMMER CAMP - YOUNG ADULT PROGRAM</a:t>
            </a:r>
            <a:endParaRPr sz="3400">
              <a:solidFill>
                <a:schemeClr val="accent4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3" name="Google Shape;73;p16"/>
          <p:cNvSpPr txBox="1"/>
          <p:nvPr/>
        </p:nvSpPr>
        <p:spPr>
          <a:xfrm>
            <a:off x="1447461" y="4067910"/>
            <a:ext cx="25644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TORONTO</a:t>
            </a:r>
            <a:endParaRPr sz="3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4" name="Google Shape;74;p16"/>
          <p:cNvSpPr txBox="1"/>
          <p:nvPr/>
        </p:nvSpPr>
        <p:spPr>
          <a:xfrm>
            <a:off x="5086237" y="4067910"/>
            <a:ext cx="25644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VANCOUVER</a:t>
            </a:r>
            <a:endParaRPr sz="3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3701" y="2950"/>
            <a:ext cx="638750" cy="6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2781600" y="152375"/>
            <a:ext cx="35808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200">
                <a:solidFill>
                  <a:srgbClr val="42C0F4"/>
                </a:solidFill>
                <a:latin typeface="Impact"/>
                <a:ea typeface="Impact"/>
                <a:cs typeface="Impact"/>
                <a:sym typeface="Impact"/>
              </a:rPr>
              <a:t>¿QUÉ INCLUYE?</a:t>
            </a:r>
            <a:endParaRPr sz="4200">
              <a:solidFill>
                <a:srgbClr val="42C0F4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106136" y="831875"/>
            <a:ext cx="4857750" cy="3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s" sz="1600" dirty="0">
                <a:latin typeface="Comfortaa"/>
                <a:ea typeface="Comfortaa"/>
                <a:cs typeface="Comfortaa"/>
                <a:sym typeface="Comfortaa"/>
              </a:rPr>
              <a:t>30 lecciones de inglés por semana </a:t>
            </a:r>
            <a:endParaRPr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s" sz="1600" dirty="0">
                <a:latin typeface="Comfortaa"/>
                <a:ea typeface="Comfortaa"/>
                <a:cs typeface="Comfortaa"/>
                <a:sym typeface="Comfortaa"/>
              </a:rPr>
              <a:t>Actividades </a:t>
            </a:r>
            <a:endParaRPr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s" sz="1600" dirty="0">
                <a:latin typeface="Comfortaa"/>
                <a:ea typeface="Comfortaa"/>
                <a:cs typeface="Comfortaa"/>
                <a:sym typeface="Comfortaa"/>
              </a:rPr>
              <a:t>materiales </a:t>
            </a:r>
            <a:endParaRPr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s" sz="1600" dirty="0">
                <a:latin typeface="Comfortaa"/>
                <a:ea typeface="Comfortaa"/>
                <a:cs typeface="Comfortaa"/>
                <a:sym typeface="Comfortaa"/>
              </a:rPr>
              <a:t>Single Homestay (3 comidas al día, habitación privada con baño compartido)</a:t>
            </a:r>
            <a:endParaRPr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s" sz="1600" dirty="0">
                <a:latin typeface="Comfortaa"/>
                <a:ea typeface="Comfortaa"/>
                <a:cs typeface="Comfortaa"/>
                <a:sym typeface="Comfortaa"/>
              </a:rPr>
              <a:t>ILAC Care</a:t>
            </a:r>
            <a:endParaRPr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s" sz="1600" dirty="0">
                <a:latin typeface="Comfortaa"/>
                <a:ea typeface="Comfortaa"/>
                <a:cs typeface="Comfortaa"/>
                <a:sym typeface="Comfortaa"/>
              </a:rPr>
              <a:t>Cuota de Homestay placement</a:t>
            </a:r>
            <a:endParaRPr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s" sz="1600" dirty="0">
                <a:latin typeface="Comfortaa"/>
                <a:ea typeface="Comfortaa"/>
                <a:cs typeface="Comfortaa"/>
                <a:sym typeface="Comfortaa"/>
              </a:rPr>
              <a:t>Traslado de y hacia el aeropuerto</a:t>
            </a:r>
            <a:endParaRPr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s" sz="1600" dirty="0">
                <a:latin typeface="Comfortaa"/>
                <a:ea typeface="Comfortaa"/>
                <a:cs typeface="Comfortaa"/>
                <a:sym typeface="Comfortaa"/>
              </a:rPr>
              <a:t>Carta de custodia notariada</a:t>
            </a:r>
            <a:endParaRPr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s" sz="1600" dirty="0">
                <a:latin typeface="Comfortaa"/>
                <a:ea typeface="Comfortaa"/>
                <a:cs typeface="Comfortaa"/>
                <a:sym typeface="Comfortaa"/>
              </a:rPr>
              <a:t>Comida incluida en algunas actividades </a:t>
            </a:r>
            <a:endParaRPr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s" sz="1600" dirty="0">
                <a:latin typeface="Comfortaa"/>
                <a:ea typeface="Comfortaa"/>
                <a:cs typeface="Comfortaa"/>
                <a:sym typeface="Comfortaa"/>
              </a:rPr>
              <a:t>Tarjeta de transporte público con $50</a:t>
            </a:r>
            <a:endParaRPr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s" sz="1600" dirty="0">
                <a:latin typeface="Comfortaa"/>
                <a:ea typeface="Comfortaa"/>
                <a:cs typeface="Comfortaa"/>
                <a:sym typeface="Comfortaa"/>
              </a:rPr>
              <a:t>Certificado del programa</a:t>
            </a:r>
            <a:endParaRPr sz="1600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3701" y="2950"/>
            <a:ext cx="638750" cy="6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0900" y="1317763"/>
            <a:ext cx="4267201" cy="287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623" y="152375"/>
            <a:ext cx="638750" cy="63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 idx="4294967295"/>
          </p:nvPr>
        </p:nvSpPr>
        <p:spPr>
          <a:xfrm>
            <a:off x="3085648" y="152375"/>
            <a:ext cx="29727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200">
                <a:solidFill>
                  <a:srgbClr val="42C0F4"/>
                </a:solidFill>
                <a:latin typeface="Impact"/>
                <a:ea typeface="Impact"/>
                <a:cs typeface="Impact"/>
                <a:sym typeface="Impact"/>
              </a:rPr>
              <a:t>ACTIVIDADES</a:t>
            </a:r>
            <a:endParaRPr sz="4200">
              <a:solidFill>
                <a:srgbClr val="42C0F4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3701" y="2950"/>
            <a:ext cx="638750" cy="6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623" y="152375"/>
            <a:ext cx="638750" cy="63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 rotWithShape="1">
          <a:blip r:embed="rId5">
            <a:alphaModFix/>
          </a:blip>
          <a:srcRect t="1903"/>
          <a:stretch/>
        </p:blipFill>
        <p:spPr>
          <a:xfrm>
            <a:off x="85200" y="1628133"/>
            <a:ext cx="4476750" cy="313436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>
            <a:spLocks noGrp="1"/>
          </p:cNvSpPr>
          <p:nvPr>
            <p:ph type="title" idx="4294967295"/>
          </p:nvPr>
        </p:nvSpPr>
        <p:spPr>
          <a:xfrm>
            <a:off x="2164299" y="811825"/>
            <a:ext cx="1170900" cy="4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rgbClr val="FF9900"/>
                </a:solidFill>
                <a:latin typeface="Impact"/>
                <a:ea typeface="Impact"/>
                <a:cs typeface="Impact"/>
                <a:sym typeface="Impact"/>
              </a:rPr>
              <a:t>Toronto</a:t>
            </a:r>
            <a:endParaRPr sz="2300">
              <a:solidFill>
                <a:srgbClr val="FF99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4294967295"/>
          </p:nvPr>
        </p:nvSpPr>
        <p:spPr>
          <a:xfrm>
            <a:off x="85200" y="1335325"/>
            <a:ext cx="2633400" cy="2928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latin typeface="Comfortaa"/>
                <a:ea typeface="Comfortaa"/>
                <a:cs typeface="Comfortaa"/>
                <a:sym typeface="Comfortaa"/>
              </a:rPr>
              <a:t>Actividad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5" name="Google Shape;95;p18"/>
          <p:cNvSpPr txBox="1">
            <a:spLocks noGrp="1"/>
          </p:cNvSpPr>
          <p:nvPr>
            <p:ph type="title" idx="4294967295"/>
          </p:nvPr>
        </p:nvSpPr>
        <p:spPr>
          <a:xfrm>
            <a:off x="2747275" y="1335325"/>
            <a:ext cx="573900" cy="2928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>
                <a:latin typeface="Comfortaa"/>
                <a:ea typeface="Comfortaa"/>
                <a:cs typeface="Comfortaa"/>
                <a:sym typeface="Comfortaa"/>
              </a:rPr>
              <a:t>1 semana</a:t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4294967295"/>
          </p:nvPr>
        </p:nvSpPr>
        <p:spPr>
          <a:xfrm>
            <a:off x="3341450" y="1335325"/>
            <a:ext cx="573900" cy="2928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latin typeface="Comfortaa"/>
                <a:ea typeface="Comfortaa"/>
                <a:cs typeface="Comfortaa"/>
                <a:sym typeface="Comfortaa"/>
              </a:rPr>
              <a:t>2 semanas</a:t>
            </a:r>
            <a:endParaRPr sz="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 idx="4294967295"/>
          </p:nvPr>
        </p:nvSpPr>
        <p:spPr>
          <a:xfrm>
            <a:off x="3940725" y="1335325"/>
            <a:ext cx="573900" cy="2928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latin typeface="Comfortaa"/>
                <a:ea typeface="Comfortaa"/>
                <a:cs typeface="Comfortaa"/>
                <a:sym typeface="Comfortaa"/>
              </a:rPr>
              <a:t>3 semanas</a:t>
            </a:r>
            <a:endParaRPr sz="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 idx="4294967295"/>
          </p:nvPr>
        </p:nvSpPr>
        <p:spPr>
          <a:xfrm>
            <a:off x="6356825" y="811825"/>
            <a:ext cx="1528800" cy="4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rgbClr val="FF9900"/>
                </a:solidFill>
                <a:latin typeface="Impact"/>
                <a:ea typeface="Impact"/>
                <a:cs typeface="Impact"/>
                <a:sym typeface="Impact"/>
              </a:rPr>
              <a:t>Vancouver</a:t>
            </a:r>
            <a:endParaRPr sz="2300">
              <a:solidFill>
                <a:srgbClr val="FF99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 idx="4294967295"/>
          </p:nvPr>
        </p:nvSpPr>
        <p:spPr>
          <a:xfrm>
            <a:off x="4629375" y="1311800"/>
            <a:ext cx="2633400" cy="2928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latin typeface="Comfortaa"/>
                <a:ea typeface="Comfortaa"/>
                <a:cs typeface="Comfortaa"/>
                <a:sym typeface="Comfortaa"/>
              </a:rPr>
              <a:t>Actividad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0" name="Google Shape;100;p18"/>
          <p:cNvSpPr txBox="1">
            <a:spLocks noGrp="1"/>
          </p:cNvSpPr>
          <p:nvPr>
            <p:ph type="title" idx="4294967295"/>
          </p:nvPr>
        </p:nvSpPr>
        <p:spPr>
          <a:xfrm>
            <a:off x="7291450" y="1311800"/>
            <a:ext cx="573900" cy="2928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>
                <a:latin typeface="Comfortaa"/>
                <a:ea typeface="Comfortaa"/>
                <a:cs typeface="Comfortaa"/>
                <a:sym typeface="Comfortaa"/>
              </a:rPr>
              <a:t>1 semana</a:t>
            </a:r>
            <a:endParaRPr sz="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1" name="Google Shape;101;p18"/>
          <p:cNvSpPr txBox="1">
            <a:spLocks noGrp="1"/>
          </p:cNvSpPr>
          <p:nvPr>
            <p:ph type="title" idx="4294967295"/>
          </p:nvPr>
        </p:nvSpPr>
        <p:spPr>
          <a:xfrm>
            <a:off x="7885625" y="1311800"/>
            <a:ext cx="573900" cy="2928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latin typeface="Comfortaa"/>
                <a:ea typeface="Comfortaa"/>
                <a:cs typeface="Comfortaa"/>
                <a:sym typeface="Comfortaa"/>
              </a:rPr>
              <a:t>2 semanas</a:t>
            </a:r>
            <a:endParaRPr sz="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2" name="Google Shape;102;p18"/>
          <p:cNvSpPr txBox="1">
            <a:spLocks noGrp="1"/>
          </p:cNvSpPr>
          <p:nvPr>
            <p:ph type="title" idx="4294967295"/>
          </p:nvPr>
        </p:nvSpPr>
        <p:spPr>
          <a:xfrm>
            <a:off x="8484900" y="1311800"/>
            <a:ext cx="573900" cy="2928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>
                <a:latin typeface="Comfortaa"/>
                <a:ea typeface="Comfortaa"/>
                <a:cs typeface="Comfortaa"/>
                <a:sym typeface="Comfortaa"/>
              </a:rPr>
              <a:t>3 semanas</a:t>
            </a:r>
            <a:endParaRPr sz="6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 rotWithShape="1">
          <a:blip r:embed="rId6">
            <a:alphaModFix/>
          </a:blip>
          <a:srcRect l="606" t="1400"/>
          <a:stretch/>
        </p:blipFill>
        <p:spPr>
          <a:xfrm>
            <a:off x="4629375" y="1604600"/>
            <a:ext cx="4476750" cy="302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4570000" y="4607775"/>
            <a:ext cx="41442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>
                <a:solidFill>
                  <a:schemeClr val="dk2"/>
                </a:solidFill>
              </a:rPr>
              <a:t>Actividades en </a:t>
            </a:r>
            <a:r>
              <a:rPr lang="es" sz="700" b="1">
                <a:solidFill>
                  <a:schemeClr val="dk2"/>
                </a:solidFill>
              </a:rPr>
              <a:t>negrita </a:t>
            </a:r>
            <a:r>
              <a:rPr lang="es" sz="700">
                <a:solidFill>
                  <a:schemeClr val="dk2"/>
                </a:solidFill>
              </a:rPr>
              <a:t>se realizan los fines de semana</a:t>
            </a:r>
            <a:endParaRPr sz="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>
                <a:solidFill>
                  <a:schemeClr val="dk2"/>
                </a:solidFill>
              </a:rPr>
              <a:t>Las actividades pueden variar</a:t>
            </a:r>
            <a:endParaRPr sz="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3072450" y="92488"/>
            <a:ext cx="29991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200">
                <a:solidFill>
                  <a:srgbClr val="42C0F4"/>
                </a:solidFill>
                <a:latin typeface="Impact"/>
                <a:ea typeface="Impact"/>
                <a:cs typeface="Impact"/>
                <a:sym typeface="Impact"/>
              </a:rPr>
              <a:t>ACTIVIDADES</a:t>
            </a:r>
            <a:endParaRPr sz="4200">
              <a:solidFill>
                <a:srgbClr val="42C0F4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11700" y="908075"/>
            <a:ext cx="4260300" cy="3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Algunas de las actividades se realizan en la mañana y otras después de clases. 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El calendario de actividades se enviará una semana antes del inicio del programa 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Las comidas no están incluidas en las actividades, los estudiantes pueden llevar o comprar sus comidas durante las actividades 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s" sz="1600">
                <a:latin typeface="Comfortaa"/>
                <a:ea typeface="Comfortaa"/>
                <a:cs typeface="Comfortaa"/>
                <a:sym typeface="Comfortaa"/>
              </a:rPr>
              <a:t>Solo está incluido el transporte para las Cataratas del Niágara y Wonderland en Toronto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3701" y="2950"/>
            <a:ext cx="638750" cy="6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623" y="152375"/>
            <a:ext cx="638750" cy="6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5012200" y="908075"/>
            <a:ext cx="3862200" cy="2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Actividades adicionales exclusivos para 3 y 4 semanas</a:t>
            </a:r>
            <a:endParaRPr sz="13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114" name="Google Shape;114;p19"/>
          <p:cNvGraphicFramePr/>
          <p:nvPr/>
        </p:nvGraphicFramePr>
        <p:xfrm>
          <a:off x="5012200" y="1452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{BAE776E3-2358-4D7A-AA54-79A828B413B3}</a:tableStyleId>
              </a:tblPr>
              <a:tblGrid>
                <a:gridCol w="293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2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Toronto: French Canada Tour (3 días / 2 noches) desayuno y estadía incluida en Quad rooming</a:t>
                      </a:r>
                      <a:endParaRPr sz="9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$565</a:t>
                      </a:r>
                      <a:endParaRPr sz="11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Vancouver: Rockies Tour (4 días / 3 noches) </a:t>
                      </a:r>
                      <a:r>
                        <a:rPr lang="es" sz="900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desayuno y estadía incluida en Quad rooming</a:t>
                      </a:r>
                      <a:endParaRPr sz="9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$700</a:t>
                      </a:r>
                      <a:endParaRPr sz="11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5" name="Google Shape;115;p19"/>
          <p:cNvSpPr txBox="1"/>
          <p:nvPr/>
        </p:nvSpPr>
        <p:spPr>
          <a:xfrm>
            <a:off x="5012200" y="2664025"/>
            <a:ext cx="38190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Incluye crédito de $100 para comidas</a:t>
            </a:r>
            <a:endParaRPr sz="8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Las habitaciones son para 4 estudiantes, 2 estudiantes compartiendo la misma cama</a:t>
            </a:r>
            <a:endParaRPr sz="8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Fechas de viaje (Toronto): 6, 13, 20, 27 de julio. 3, 10, 17 de agosto</a:t>
            </a:r>
            <a:endParaRPr sz="8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Fechas de viaje (Vancouver): 13 de Julio o 10 agosto</a:t>
            </a:r>
            <a:endParaRPr sz="8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2100" y="3451647"/>
            <a:ext cx="2999100" cy="157452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200" y="1784400"/>
            <a:ext cx="2272300" cy="139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200" y="130825"/>
            <a:ext cx="2272300" cy="136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3500" y="74126"/>
            <a:ext cx="2272300" cy="246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5175" y="134625"/>
            <a:ext cx="2272300" cy="13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45175" y="3617300"/>
            <a:ext cx="2272300" cy="136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8200" y="3524150"/>
            <a:ext cx="2272300" cy="138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 rotWithShape="1">
          <a:blip r:embed="rId9">
            <a:alphaModFix/>
          </a:blip>
          <a:srcRect r="36784"/>
          <a:stretch/>
        </p:blipFill>
        <p:spPr>
          <a:xfrm>
            <a:off x="6353500" y="2620075"/>
            <a:ext cx="2272300" cy="234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52750" y="1634250"/>
            <a:ext cx="1857156" cy="1875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" name="Google Shape;133;p21"/>
          <p:cNvGraphicFramePr/>
          <p:nvPr/>
        </p:nvGraphicFramePr>
        <p:xfrm>
          <a:off x="747413" y="12589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{BAE776E3-2358-4D7A-AA54-79A828B413B3}</a:tableStyleId>
              </a:tblPr>
              <a:tblGrid>
                <a:gridCol w="2549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9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9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 semanas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 semanas 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rgbClr val="F9CB9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 semanas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rgbClr val="F9C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$5, 100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solidFill>
                      <a:srgbClr val="FFF4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$4, 100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solidFill>
                      <a:srgbClr val="FFF4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$3, 100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>
                    <a:solidFill>
                      <a:srgbClr val="FFF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175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fechas de inicio</a:t>
                      </a: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rgbClr val="F9CB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Julio: 1, 8 , 15, 22, 29</a:t>
                      </a:r>
                      <a:endParaRPr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Agosto: 5</a:t>
                      </a:r>
                      <a:endParaRPr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Julio: 1, 8, 15, 22, 29</a:t>
                      </a:r>
                      <a:endParaRPr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Agosto: 5, 12</a:t>
                      </a:r>
                      <a:endParaRPr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Julio: 1, 8, 15, 22, 29</a:t>
                      </a:r>
                      <a:endParaRPr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Agosto: 5, 12, 19</a:t>
                      </a:r>
                      <a:endParaRPr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4" name="Google Shape;134;p21"/>
          <p:cNvSpPr txBox="1">
            <a:spLocks noGrp="1"/>
          </p:cNvSpPr>
          <p:nvPr>
            <p:ph type="title" idx="4294967295"/>
          </p:nvPr>
        </p:nvSpPr>
        <p:spPr>
          <a:xfrm>
            <a:off x="3570749" y="152375"/>
            <a:ext cx="2002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200">
                <a:solidFill>
                  <a:srgbClr val="42C0F4"/>
                </a:solidFill>
                <a:latin typeface="Impact"/>
                <a:ea typeface="Impact"/>
                <a:cs typeface="Impact"/>
                <a:sym typeface="Impact"/>
              </a:rPr>
              <a:t>TARIFAS</a:t>
            </a:r>
            <a:endParaRPr sz="4200">
              <a:solidFill>
                <a:srgbClr val="42C0F4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3701" y="2950"/>
            <a:ext cx="638750" cy="6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623" y="152375"/>
            <a:ext cx="638750" cy="63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/>
        </p:nvSpPr>
        <p:spPr>
          <a:xfrm>
            <a:off x="747425" y="3546325"/>
            <a:ext cx="5150100" cy="755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*Cuota de registro no reembolsable: $180</a:t>
            </a:r>
            <a:endParaRPr sz="1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*Precios en dólar canadiense </a:t>
            </a:r>
            <a:endParaRPr sz="1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*Noche adicional en homestay (sujeta a aprobación): $350</a:t>
            </a:r>
            <a:endParaRPr sz="1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*Servicio de Menores no Acompañados no está incluido </a:t>
            </a:r>
            <a:endParaRPr sz="1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443</Words>
  <Application>Microsoft Office PowerPoint</Application>
  <PresentationFormat>Presentación en pantalla (16:9)</PresentationFormat>
  <Paragraphs>63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Comfortaa</vt:lpstr>
      <vt:lpstr>Arial</vt:lpstr>
      <vt:lpstr>Impact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¿QUÉ INCLUYE?</vt:lpstr>
      <vt:lpstr>ACTIVIDADES</vt:lpstr>
      <vt:lpstr>ACTIVIDADES</vt:lpstr>
      <vt:lpstr>Presentación de PowerPoint</vt:lpstr>
      <vt:lpstr>TARIFAS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Cecilia C</cp:lastModifiedBy>
  <cp:revision>1</cp:revision>
  <dcterms:modified xsi:type="dcterms:W3CDTF">2024-05-21T03:35:38Z</dcterms:modified>
</cp:coreProperties>
</file>